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2" r:id="rId5"/>
    <p:sldId id="257" r:id="rId6"/>
    <p:sldId id="274" r:id="rId7"/>
    <p:sldId id="275" r:id="rId8"/>
    <p:sldId id="280" r:id="rId9"/>
    <p:sldId id="293" r:id="rId10"/>
    <p:sldId id="298" r:id="rId11"/>
    <p:sldId id="288" r:id="rId12"/>
    <p:sldId id="289" r:id="rId13"/>
    <p:sldId id="296" r:id="rId14"/>
    <p:sldId id="297" r:id="rId15"/>
    <p:sldId id="299"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guide orient="horz" pos="2160"/>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F57A7-53E9-4ED8-B19F-068F0C16D5E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34FCCB4-DF4F-4D7B-8F1F-642BDD2846F9}">
      <dgm:prSet custT="1"/>
      <dgm:spPr/>
      <dgm:t>
        <a:bodyPr/>
        <a:lstStyle/>
        <a:p>
          <a:r>
            <a:rPr lang="en-GB" sz="1600" dirty="0"/>
            <a:t>Trend data for 3 years showed that </a:t>
          </a:r>
          <a:r>
            <a:rPr lang="en-GB" sz="1600" b="1" dirty="0"/>
            <a:t>student valued our feedback and assessment </a:t>
          </a:r>
          <a:r>
            <a:rPr lang="en-GB" sz="1600" dirty="0"/>
            <a:t>and felt that it was fair and clear (NSS, 2019, 2020; 2021). </a:t>
          </a:r>
          <a:endParaRPr lang="en-US" sz="1600" dirty="0"/>
        </a:p>
      </dgm:t>
    </dgm:pt>
    <dgm:pt modelId="{27739910-AD92-4F10-A289-8F4FE0F94E73}" type="parTrans" cxnId="{C40AA16E-39B3-478E-B6F2-63F3587380A2}">
      <dgm:prSet/>
      <dgm:spPr/>
      <dgm:t>
        <a:bodyPr/>
        <a:lstStyle/>
        <a:p>
          <a:endParaRPr lang="en-US" sz="2000"/>
        </a:p>
      </dgm:t>
    </dgm:pt>
    <dgm:pt modelId="{E827B320-99AF-42F9-A991-D310BFE01FD2}" type="sibTrans" cxnId="{C40AA16E-39B3-478E-B6F2-63F3587380A2}">
      <dgm:prSet custT="1"/>
      <dgm:spPr/>
      <dgm:t>
        <a:bodyPr/>
        <a:lstStyle/>
        <a:p>
          <a:endParaRPr lang="en-US" sz="3200"/>
        </a:p>
      </dgm:t>
    </dgm:pt>
    <dgm:pt modelId="{17D1671C-1DFA-49E0-B4CE-141AF8CE4514}">
      <dgm:prSet custT="1"/>
      <dgm:spPr/>
      <dgm:t>
        <a:bodyPr/>
        <a:lstStyle/>
        <a:p>
          <a:r>
            <a:rPr lang="en-GB" sz="1600"/>
            <a:t>Students reported that </a:t>
          </a:r>
          <a:r>
            <a:rPr lang="en-GB" sz="1600" b="1"/>
            <a:t>staff were good at explaining things </a:t>
          </a:r>
          <a:r>
            <a:rPr lang="en-GB" sz="1600"/>
            <a:t>and the subject was intellectually stimulating but noted that they </a:t>
          </a:r>
          <a:r>
            <a:rPr lang="en-GB" sz="1600" b="1"/>
            <a:t>did not always feel challenged </a:t>
          </a:r>
          <a:r>
            <a:rPr lang="en-GB" sz="1600"/>
            <a:t>to do their best work</a:t>
          </a:r>
          <a:endParaRPr lang="en-US" sz="1600"/>
        </a:p>
      </dgm:t>
    </dgm:pt>
    <dgm:pt modelId="{32622A5B-CAC5-4F54-A73B-25438F35B1F8}" type="parTrans" cxnId="{45F73E97-67FA-4DC5-8747-E7C5C1FC255F}">
      <dgm:prSet/>
      <dgm:spPr/>
      <dgm:t>
        <a:bodyPr/>
        <a:lstStyle/>
        <a:p>
          <a:endParaRPr lang="en-US" sz="2000"/>
        </a:p>
      </dgm:t>
    </dgm:pt>
    <dgm:pt modelId="{8D23A324-3195-4FAD-9DB8-F9D6A44D88D2}" type="sibTrans" cxnId="{45F73E97-67FA-4DC5-8747-E7C5C1FC255F}">
      <dgm:prSet custT="1"/>
      <dgm:spPr/>
      <dgm:t>
        <a:bodyPr/>
        <a:lstStyle/>
        <a:p>
          <a:endParaRPr lang="en-US" sz="3200"/>
        </a:p>
      </dgm:t>
    </dgm:pt>
    <dgm:pt modelId="{A19E0DB0-0B96-4685-A1D9-99A3D53506B6}">
      <dgm:prSet custT="1"/>
      <dgm:spPr/>
      <dgm:t>
        <a:bodyPr/>
        <a:lstStyle/>
        <a:p>
          <a:r>
            <a:rPr lang="en-GB" sz="1600"/>
            <a:t>Students feel </a:t>
          </a:r>
          <a:r>
            <a:rPr lang="en-GB" sz="1600" b="1"/>
            <a:t>less convinced that they receive feedback in a timely manner</a:t>
          </a:r>
          <a:r>
            <a:rPr lang="en-GB" sz="1600"/>
            <a:t>. </a:t>
          </a:r>
          <a:endParaRPr lang="en-US" sz="1600"/>
        </a:p>
      </dgm:t>
    </dgm:pt>
    <dgm:pt modelId="{2DE6B736-D56C-4C10-82B8-363ED5C855D6}" type="parTrans" cxnId="{0F809F1F-FE6C-412F-88BC-34455C332921}">
      <dgm:prSet/>
      <dgm:spPr/>
      <dgm:t>
        <a:bodyPr/>
        <a:lstStyle/>
        <a:p>
          <a:endParaRPr lang="en-US" sz="2000"/>
        </a:p>
      </dgm:t>
    </dgm:pt>
    <dgm:pt modelId="{1BCA11FC-884F-4996-A570-EF2CFD970B31}" type="sibTrans" cxnId="{0F809F1F-FE6C-412F-88BC-34455C332921}">
      <dgm:prSet custT="1"/>
      <dgm:spPr/>
      <dgm:t>
        <a:bodyPr/>
        <a:lstStyle/>
        <a:p>
          <a:endParaRPr lang="en-US" sz="3200"/>
        </a:p>
      </dgm:t>
    </dgm:pt>
    <dgm:pt modelId="{D3E963D9-5C6C-4AB9-9606-E395B928C510}">
      <dgm:prSet custT="1"/>
      <dgm:spPr/>
      <dgm:t>
        <a:bodyPr/>
        <a:lstStyle/>
        <a:p>
          <a:r>
            <a:rPr lang="en-GB" sz="1600"/>
            <a:t>Anecdotally, students told us that when they received their grade they would/could not look at the feedback for a while. </a:t>
          </a:r>
          <a:endParaRPr lang="en-US" sz="1600"/>
        </a:p>
      </dgm:t>
    </dgm:pt>
    <dgm:pt modelId="{034146BD-5DAE-4664-A4DA-AA0D09DB45FC}" type="parTrans" cxnId="{5B9B1583-A9CC-4556-A22E-C18C06A28521}">
      <dgm:prSet/>
      <dgm:spPr/>
      <dgm:t>
        <a:bodyPr/>
        <a:lstStyle/>
        <a:p>
          <a:endParaRPr lang="en-US" sz="2000"/>
        </a:p>
      </dgm:t>
    </dgm:pt>
    <dgm:pt modelId="{EF7954DF-C218-4C9B-BD9B-F6AB5B3AAC64}" type="sibTrans" cxnId="{5B9B1583-A9CC-4556-A22E-C18C06A28521}">
      <dgm:prSet custT="1"/>
      <dgm:spPr/>
      <dgm:t>
        <a:bodyPr/>
        <a:lstStyle/>
        <a:p>
          <a:endParaRPr lang="en-US" sz="3200"/>
        </a:p>
      </dgm:t>
    </dgm:pt>
    <dgm:pt modelId="{FF4AFD2C-952F-4AAA-A9C0-C74FCC25D6F8}">
      <dgm:prSet custT="1"/>
      <dgm:spPr/>
      <dgm:t>
        <a:bodyPr/>
        <a:lstStyle/>
        <a:p>
          <a:r>
            <a:rPr lang="en-GB" sz="1600"/>
            <a:t>Grade analysis for the last 3 years showed that students who were performing at 2:2 in level 4 were </a:t>
          </a:r>
          <a:r>
            <a:rPr lang="en-GB" sz="1600" b="1"/>
            <a:t>highly likely to achieved 2:2 </a:t>
          </a:r>
          <a:r>
            <a:rPr lang="en-GB" sz="1600"/>
            <a:t>at the end of their studies. </a:t>
          </a:r>
          <a:endParaRPr lang="en-US" sz="1600"/>
        </a:p>
      </dgm:t>
    </dgm:pt>
    <dgm:pt modelId="{D0C3AECB-DAFA-4B25-AC27-3489404A583A}" type="parTrans" cxnId="{46309888-A93D-46C0-9227-97B0696F44ED}">
      <dgm:prSet/>
      <dgm:spPr/>
      <dgm:t>
        <a:bodyPr/>
        <a:lstStyle/>
        <a:p>
          <a:endParaRPr lang="en-US" sz="2000"/>
        </a:p>
      </dgm:t>
    </dgm:pt>
    <dgm:pt modelId="{D3B39729-E29B-43FF-BB86-B45E39CCCEA0}" type="sibTrans" cxnId="{46309888-A93D-46C0-9227-97B0696F44ED}">
      <dgm:prSet/>
      <dgm:spPr/>
      <dgm:t>
        <a:bodyPr/>
        <a:lstStyle/>
        <a:p>
          <a:endParaRPr lang="en-US" sz="2000"/>
        </a:p>
      </dgm:t>
    </dgm:pt>
    <dgm:pt modelId="{29CF9B05-3B9B-437F-9CF4-D9E0DFBA9F33}" type="pres">
      <dgm:prSet presAssocID="{2A2F57A7-53E9-4ED8-B19F-068F0C16D5E7}" presName="outerComposite" presStyleCnt="0">
        <dgm:presLayoutVars>
          <dgm:chMax val="5"/>
          <dgm:dir/>
          <dgm:resizeHandles val="exact"/>
        </dgm:presLayoutVars>
      </dgm:prSet>
      <dgm:spPr/>
    </dgm:pt>
    <dgm:pt modelId="{DECBA4A0-4FB4-424E-9EAA-67AF88F81C9B}" type="pres">
      <dgm:prSet presAssocID="{2A2F57A7-53E9-4ED8-B19F-068F0C16D5E7}" presName="dummyMaxCanvas" presStyleCnt="0">
        <dgm:presLayoutVars/>
      </dgm:prSet>
      <dgm:spPr/>
    </dgm:pt>
    <dgm:pt modelId="{0BFFC009-CF15-4850-907A-611F587C33F3}" type="pres">
      <dgm:prSet presAssocID="{2A2F57A7-53E9-4ED8-B19F-068F0C16D5E7}" presName="FiveNodes_1" presStyleLbl="node1" presStyleIdx="0" presStyleCnt="5">
        <dgm:presLayoutVars>
          <dgm:bulletEnabled val="1"/>
        </dgm:presLayoutVars>
      </dgm:prSet>
      <dgm:spPr/>
    </dgm:pt>
    <dgm:pt modelId="{F567DA21-114F-40A0-B883-C69392677081}" type="pres">
      <dgm:prSet presAssocID="{2A2F57A7-53E9-4ED8-B19F-068F0C16D5E7}" presName="FiveNodes_2" presStyleLbl="node1" presStyleIdx="1" presStyleCnt="5">
        <dgm:presLayoutVars>
          <dgm:bulletEnabled val="1"/>
        </dgm:presLayoutVars>
      </dgm:prSet>
      <dgm:spPr/>
    </dgm:pt>
    <dgm:pt modelId="{1C24B29D-67BD-47A5-B7D3-24039DE5E924}" type="pres">
      <dgm:prSet presAssocID="{2A2F57A7-53E9-4ED8-B19F-068F0C16D5E7}" presName="FiveNodes_3" presStyleLbl="node1" presStyleIdx="2" presStyleCnt="5">
        <dgm:presLayoutVars>
          <dgm:bulletEnabled val="1"/>
        </dgm:presLayoutVars>
      </dgm:prSet>
      <dgm:spPr/>
    </dgm:pt>
    <dgm:pt modelId="{BE8F012D-B2D7-4602-BDD0-213579CFAF96}" type="pres">
      <dgm:prSet presAssocID="{2A2F57A7-53E9-4ED8-B19F-068F0C16D5E7}" presName="FiveNodes_4" presStyleLbl="node1" presStyleIdx="3" presStyleCnt="5">
        <dgm:presLayoutVars>
          <dgm:bulletEnabled val="1"/>
        </dgm:presLayoutVars>
      </dgm:prSet>
      <dgm:spPr/>
    </dgm:pt>
    <dgm:pt modelId="{6F8053F7-634C-424B-AFD3-8A6D933D780F}" type="pres">
      <dgm:prSet presAssocID="{2A2F57A7-53E9-4ED8-B19F-068F0C16D5E7}" presName="FiveNodes_5" presStyleLbl="node1" presStyleIdx="4" presStyleCnt="5">
        <dgm:presLayoutVars>
          <dgm:bulletEnabled val="1"/>
        </dgm:presLayoutVars>
      </dgm:prSet>
      <dgm:spPr/>
    </dgm:pt>
    <dgm:pt modelId="{CFD697BE-9F90-42E4-9B61-A466D7C76C8B}" type="pres">
      <dgm:prSet presAssocID="{2A2F57A7-53E9-4ED8-B19F-068F0C16D5E7}" presName="FiveConn_1-2" presStyleLbl="fgAccFollowNode1" presStyleIdx="0" presStyleCnt="4">
        <dgm:presLayoutVars>
          <dgm:bulletEnabled val="1"/>
        </dgm:presLayoutVars>
      </dgm:prSet>
      <dgm:spPr/>
    </dgm:pt>
    <dgm:pt modelId="{2435FCEA-7CCC-41C3-84C7-6B6E02577B13}" type="pres">
      <dgm:prSet presAssocID="{2A2F57A7-53E9-4ED8-B19F-068F0C16D5E7}" presName="FiveConn_2-3" presStyleLbl="fgAccFollowNode1" presStyleIdx="1" presStyleCnt="4">
        <dgm:presLayoutVars>
          <dgm:bulletEnabled val="1"/>
        </dgm:presLayoutVars>
      </dgm:prSet>
      <dgm:spPr/>
    </dgm:pt>
    <dgm:pt modelId="{C6680E98-8BA5-4764-94DA-FADDC192F165}" type="pres">
      <dgm:prSet presAssocID="{2A2F57A7-53E9-4ED8-B19F-068F0C16D5E7}" presName="FiveConn_3-4" presStyleLbl="fgAccFollowNode1" presStyleIdx="2" presStyleCnt="4">
        <dgm:presLayoutVars>
          <dgm:bulletEnabled val="1"/>
        </dgm:presLayoutVars>
      </dgm:prSet>
      <dgm:spPr/>
    </dgm:pt>
    <dgm:pt modelId="{F82C84E8-1A7A-4501-BE59-11F13AB4F9DE}" type="pres">
      <dgm:prSet presAssocID="{2A2F57A7-53E9-4ED8-B19F-068F0C16D5E7}" presName="FiveConn_4-5" presStyleLbl="fgAccFollowNode1" presStyleIdx="3" presStyleCnt="4">
        <dgm:presLayoutVars>
          <dgm:bulletEnabled val="1"/>
        </dgm:presLayoutVars>
      </dgm:prSet>
      <dgm:spPr/>
    </dgm:pt>
    <dgm:pt modelId="{531C60AF-B4A8-453A-8DD2-E8F3194C4FBA}" type="pres">
      <dgm:prSet presAssocID="{2A2F57A7-53E9-4ED8-B19F-068F0C16D5E7}" presName="FiveNodes_1_text" presStyleLbl="node1" presStyleIdx="4" presStyleCnt="5">
        <dgm:presLayoutVars>
          <dgm:bulletEnabled val="1"/>
        </dgm:presLayoutVars>
      </dgm:prSet>
      <dgm:spPr/>
    </dgm:pt>
    <dgm:pt modelId="{B5AB51D8-E7B0-4CA9-A825-4C9A7D19795D}" type="pres">
      <dgm:prSet presAssocID="{2A2F57A7-53E9-4ED8-B19F-068F0C16D5E7}" presName="FiveNodes_2_text" presStyleLbl="node1" presStyleIdx="4" presStyleCnt="5">
        <dgm:presLayoutVars>
          <dgm:bulletEnabled val="1"/>
        </dgm:presLayoutVars>
      </dgm:prSet>
      <dgm:spPr/>
    </dgm:pt>
    <dgm:pt modelId="{4A839FA6-8D80-4457-9A07-3DE84EFE648E}" type="pres">
      <dgm:prSet presAssocID="{2A2F57A7-53E9-4ED8-B19F-068F0C16D5E7}" presName="FiveNodes_3_text" presStyleLbl="node1" presStyleIdx="4" presStyleCnt="5">
        <dgm:presLayoutVars>
          <dgm:bulletEnabled val="1"/>
        </dgm:presLayoutVars>
      </dgm:prSet>
      <dgm:spPr/>
    </dgm:pt>
    <dgm:pt modelId="{00DD67E0-5B50-403F-A650-CE1758DAC0D8}" type="pres">
      <dgm:prSet presAssocID="{2A2F57A7-53E9-4ED8-B19F-068F0C16D5E7}" presName="FiveNodes_4_text" presStyleLbl="node1" presStyleIdx="4" presStyleCnt="5">
        <dgm:presLayoutVars>
          <dgm:bulletEnabled val="1"/>
        </dgm:presLayoutVars>
      </dgm:prSet>
      <dgm:spPr/>
    </dgm:pt>
    <dgm:pt modelId="{3960BAB0-9FA2-41DF-A16E-81F55545671F}" type="pres">
      <dgm:prSet presAssocID="{2A2F57A7-53E9-4ED8-B19F-068F0C16D5E7}" presName="FiveNodes_5_text" presStyleLbl="node1" presStyleIdx="4" presStyleCnt="5">
        <dgm:presLayoutVars>
          <dgm:bulletEnabled val="1"/>
        </dgm:presLayoutVars>
      </dgm:prSet>
      <dgm:spPr/>
    </dgm:pt>
  </dgm:ptLst>
  <dgm:cxnLst>
    <dgm:cxn modelId="{261CD304-3A35-4D0F-A81A-F417860364A7}" type="presOf" srcId="{534FCCB4-DF4F-4D7B-8F1F-642BDD2846F9}" destId="{0BFFC009-CF15-4850-907A-611F587C33F3}" srcOrd="0" destOrd="0" presId="urn:microsoft.com/office/officeart/2005/8/layout/vProcess5"/>
    <dgm:cxn modelId="{0F809F1F-FE6C-412F-88BC-34455C332921}" srcId="{2A2F57A7-53E9-4ED8-B19F-068F0C16D5E7}" destId="{A19E0DB0-0B96-4685-A1D9-99A3D53506B6}" srcOrd="2" destOrd="0" parTransId="{2DE6B736-D56C-4C10-82B8-363ED5C855D6}" sibTransId="{1BCA11FC-884F-4996-A570-EF2CFD970B31}"/>
    <dgm:cxn modelId="{B7F5F939-3173-48DC-B361-6CC4F626AD2F}" type="presOf" srcId="{534FCCB4-DF4F-4D7B-8F1F-642BDD2846F9}" destId="{531C60AF-B4A8-453A-8DD2-E8F3194C4FBA}" srcOrd="1" destOrd="0" presId="urn:microsoft.com/office/officeart/2005/8/layout/vProcess5"/>
    <dgm:cxn modelId="{3C09A43D-C14A-44DD-BEAB-8946CB606448}" type="presOf" srcId="{8D23A324-3195-4FAD-9DB8-F9D6A44D88D2}" destId="{2435FCEA-7CCC-41C3-84C7-6B6E02577B13}" srcOrd="0" destOrd="0" presId="urn:microsoft.com/office/officeart/2005/8/layout/vProcess5"/>
    <dgm:cxn modelId="{C40AA16E-39B3-478E-B6F2-63F3587380A2}" srcId="{2A2F57A7-53E9-4ED8-B19F-068F0C16D5E7}" destId="{534FCCB4-DF4F-4D7B-8F1F-642BDD2846F9}" srcOrd="0" destOrd="0" parTransId="{27739910-AD92-4F10-A289-8F4FE0F94E73}" sibTransId="{E827B320-99AF-42F9-A991-D310BFE01FD2}"/>
    <dgm:cxn modelId="{07C1B850-E84E-4C8A-B452-6F6F2B7F4352}" type="presOf" srcId="{A19E0DB0-0B96-4685-A1D9-99A3D53506B6}" destId="{4A839FA6-8D80-4457-9A07-3DE84EFE648E}" srcOrd="1" destOrd="0" presId="urn:microsoft.com/office/officeart/2005/8/layout/vProcess5"/>
    <dgm:cxn modelId="{0C66FE75-E88C-4131-8204-BF7AEEDC7335}" type="presOf" srcId="{17D1671C-1DFA-49E0-B4CE-141AF8CE4514}" destId="{F567DA21-114F-40A0-B883-C69392677081}" srcOrd="0" destOrd="0" presId="urn:microsoft.com/office/officeart/2005/8/layout/vProcess5"/>
    <dgm:cxn modelId="{10BE2479-768B-4E51-984A-26B0290D236B}" type="presOf" srcId="{FF4AFD2C-952F-4AAA-A9C0-C74FCC25D6F8}" destId="{3960BAB0-9FA2-41DF-A16E-81F55545671F}" srcOrd="1" destOrd="0" presId="urn:microsoft.com/office/officeart/2005/8/layout/vProcess5"/>
    <dgm:cxn modelId="{5B9B1583-A9CC-4556-A22E-C18C06A28521}" srcId="{2A2F57A7-53E9-4ED8-B19F-068F0C16D5E7}" destId="{D3E963D9-5C6C-4AB9-9606-E395B928C510}" srcOrd="3" destOrd="0" parTransId="{034146BD-5DAE-4664-A4DA-AA0D09DB45FC}" sibTransId="{EF7954DF-C218-4C9B-BD9B-F6AB5B3AAC64}"/>
    <dgm:cxn modelId="{75802E84-ABD0-4EB1-B3CE-9890F5CF2F13}" type="presOf" srcId="{2A2F57A7-53E9-4ED8-B19F-068F0C16D5E7}" destId="{29CF9B05-3B9B-437F-9CF4-D9E0DFBA9F33}" srcOrd="0" destOrd="0" presId="urn:microsoft.com/office/officeart/2005/8/layout/vProcess5"/>
    <dgm:cxn modelId="{6544DA87-A0C5-4EA4-8C2E-4EF657041809}" type="presOf" srcId="{E827B320-99AF-42F9-A991-D310BFE01FD2}" destId="{CFD697BE-9F90-42E4-9B61-A466D7C76C8B}" srcOrd="0" destOrd="0" presId="urn:microsoft.com/office/officeart/2005/8/layout/vProcess5"/>
    <dgm:cxn modelId="{46309888-A93D-46C0-9227-97B0696F44ED}" srcId="{2A2F57A7-53E9-4ED8-B19F-068F0C16D5E7}" destId="{FF4AFD2C-952F-4AAA-A9C0-C74FCC25D6F8}" srcOrd="4" destOrd="0" parTransId="{D0C3AECB-DAFA-4B25-AC27-3489404A583A}" sibTransId="{D3B39729-E29B-43FF-BB86-B45E39CCCEA0}"/>
    <dgm:cxn modelId="{431BE092-A624-4A09-9BD9-E5D631B5077F}" type="presOf" srcId="{FF4AFD2C-952F-4AAA-A9C0-C74FCC25D6F8}" destId="{6F8053F7-634C-424B-AFD3-8A6D933D780F}" srcOrd="0" destOrd="0" presId="urn:microsoft.com/office/officeart/2005/8/layout/vProcess5"/>
    <dgm:cxn modelId="{45F73E97-67FA-4DC5-8747-E7C5C1FC255F}" srcId="{2A2F57A7-53E9-4ED8-B19F-068F0C16D5E7}" destId="{17D1671C-1DFA-49E0-B4CE-141AF8CE4514}" srcOrd="1" destOrd="0" parTransId="{32622A5B-CAC5-4F54-A73B-25438F35B1F8}" sibTransId="{8D23A324-3195-4FAD-9DB8-F9D6A44D88D2}"/>
    <dgm:cxn modelId="{128BCFA1-0AB9-4F49-BAB1-BDB7FB347049}" type="presOf" srcId="{A19E0DB0-0B96-4685-A1D9-99A3D53506B6}" destId="{1C24B29D-67BD-47A5-B7D3-24039DE5E924}" srcOrd="0" destOrd="0" presId="urn:microsoft.com/office/officeart/2005/8/layout/vProcess5"/>
    <dgm:cxn modelId="{EE15FBAA-5F81-40AD-B28C-149D29A9D63C}" type="presOf" srcId="{D3E963D9-5C6C-4AB9-9606-E395B928C510}" destId="{00DD67E0-5B50-403F-A650-CE1758DAC0D8}" srcOrd="1" destOrd="0" presId="urn:microsoft.com/office/officeart/2005/8/layout/vProcess5"/>
    <dgm:cxn modelId="{39823EBD-D7A0-4A23-B9ED-96CC2C3347C7}" type="presOf" srcId="{D3E963D9-5C6C-4AB9-9606-E395B928C510}" destId="{BE8F012D-B2D7-4602-BDD0-213579CFAF96}" srcOrd="0" destOrd="0" presId="urn:microsoft.com/office/officeart/2005/8/layout/vProcess5"/>
    <dgm:cxn modelId="{4680FACC-AC00-40C5-8890-83597759786C}" type="presOf" srcId="{EF7954DF-C218-4C9B-BD9B-F6AB5B3AAC64}" destId="{F82C84E8-1A7A-4501-BE59-11F13AB4F9DE}" srcOrd="0" destOrd="0" presId="urn:microsoft.com/office/officeart/2005/8/layout/vProcess5"/>
    <dgm:cxn modelId="{127D5AD6-10F5-40E2-BA1E-C01F8F218552}" type="presOf" srcId="{1BCA11FC-884F-4996-A570-EF2CFD970B31}" destId="{C6680E98-8BA5-4764-94DA-FADDC192F165}" srcOrd="0" destOrd="0" presId="urn:microsoft.com/office/officeart/2005/8/layout/vProcess5"/>
    <dgm:cxn modelId="{90C7D6DE-B9F5-4404-AC61-7088F631DFF6}" type="presOf" srcId="{17D1671C-1DFA-49E0-B4CE-141AF8CE4514}" destId="{B5AB51D8-E7B0-4CA9-A825-4C9A7D19795D}" srcOrd="1" destOrd="0" presId="urn:microsoft.com/office/officeart/2005/8/layout/vProcess5"/>
    <dgm:cxn modelId="{B89B5D4D-8075-4C60-BB3C-0A1661CFF463}" type="presParOf" srcId="{29CF9B05-3B9B-437F-9CF4-D9E0DFBA9F33}" destId="{DECBA4A0-4FB4-424E-9EAA-67AF88F81C9B}" srcOrd="0" destOrd="0" presId="urn:microsoft.com/office/officeart/2005/8/layout/vProcess5"/>
    <dgm:cxn modelId="{00CC5BF4-2590-416C-B961-8DED250ECB75}" type="presParOf" srcId="{29CF9B05-3B9B-437F-9CF4-D9E0DFBA9F33}" destId="{0BFFC009-CF15-4850-907A-611F587C33F3}" srcOrd="1" destOrd="0" presId="urn:microsoft.com/office/officeart/2005/8/layout/vProcess5"/>
    <dgm:cxn modelId="{C53CDC91-061E-44E2-B11A-3AE9930D937C}" type="presParOf" srcId="{29CF9B05-3B9B-437F-9CF4-D9E0DFBA9F33}" destId="{F567DA21-114F-40A0-B883-C69392677081}" srcOrd="2" destOrd="0" presId="urn:microsoft.com/office/officeart/2005/8/layout/vProcess5"/>
    <dgm:cxn modelId="{1C272B1D-BF20-4A34-8D47-B76AE50899A2}" type="presParOf" srcId="{29CF9B05-3B9B-437F-9CF4-D9E0DFBA9F33}" destId="{1C24B29D-67BD-47A5-B7D3-24039DE5E924}" srcOrd="3" destOrd="0" presId="urn:microsoft.com/office/officeart/2005/8/layout/vProcess5"/>
    <dgm:cxn modelId="{F1BA0E38-D042-4A36-86EB-C4180253B12B}" type="presParOf" srcId="{29CF9B05-3B9B-437F-9CF4-D9E0DFBA9F33}" destId="{BE8F012D-B2D7-4602-BDD0-213579CFAF96}" srcOrd="4" destOrd="0" presId="urn:microsoft.com/office/officeart/2005/8/layout/vProcess5"/>
    <dgm:cxn modelId="{4ADE552E-A173-4FE2-A40D-241B5EA99DD3}" type="presParOf" srcId="{29CF9B05-3B9B-437F-9CF4-D9E0DFBA9F33}" destId="{6F8053F7-634C-424B-AFD3-8A6D933D780F}" srcOrd="5" destOrd="0" presId="urn:microsoft.com/office/officeart/2005/8/layout/vProcess5"/>
    <dgm:cxn modelId="{66A3530B-8007-4B8A-9C6F-5653AF81C471}" type="presParOf" srcId="{29CF9B05-3B9B-437F-9CF4-D9E0DFBA9F33}" destId="{CFD697BE-9F90-42E4-9B61-A466D7C76C8B}" srcOrd="6" destOrd="0" presId="urn:microsoft.com/office/officeart/2005/8/layout/vProcess5"/>
    <dgm:cxn modelId="{E1C86855-BD59-49EF-B465-34EE09AC7AEF}" type="presParOf" srcId="{29CF9B05-3B9B-437F-9CF4-D9E0DFBA9F33}" destId="{2435FCEA-7CCC-41C3-84C7-6B6E02577B13}" srcOrd="7" destOrd="0" presId="urn:microsoft.com/office/officeart/2005/8/layout/vProcess5"/>
    <dgm:cxn modelId="{E248CB96-FA4C-4ADB-9669-5155C4D760FA}" type="presParOf" srcId="{29CF9B05-3B9B-437F-9CF4-D9E0DFBA9F33}" destId="{C6680E98-8BA5-4764-94DA-FADDC192F165}" srcOrd="8" destOrd="0" presId="urn:microsoft.com/office/officeart/2005/8/layout/vProcess5"/>
    <dgm:cxn modelId="{85AD520B-91E4-438A-8AD0-55657DB0C5CF}" type="presParOf" srcId="{29CF9B05-3B9B-437F-9CF4-D9E0DFBA9F33}" destId="{F82C84E8-1A7A-4501-BE59-11F13AB4F9DE}" srcOrd="9" destOrd="0" presId="urn:microsoft.com/office/officeart/2005/8/layout/vProcess5"/>
    <dgm:cxn modelId="{3E8E4CDD-D1A3-48EE-B8E7-6357DDE0045D}" type="presParOf" srcId="{29CF9B05-3B9B-437F-9CF4-D9E0DFBA9F33}" destId="{531C60AF-B4A8-453A-8DD2-E8F3194C4FBA}" srcOrd="10" destOrd="0" presId="urn:microsoft.com/office/officeart/2005/8/layout/vProcess5"/>
    <dgm:cxn modelId="{DC007FC9-932B-4A2C-8A1B-D3441A329D2F}" type="presParOf" srcId="{29CF9B05-3B9B-437F-9CF4-D9E0DFBA9F33}" destId="{B5AB51D8-E7B0-4CA9-A825-4C9A7D19795D}" srcOrd="11" destOrd="0" presId="urn:microsoft.com/office/officeart/2005/8/layout/vProcess5"/>
    <dgm:cxn modelId="{E6BE77B7-D296-4DAB-A321-341421B7132F}" type="presParOf" srcId="{29CF9B05-3B9B-437F-9CF4-D9E0DFBA9F33}" destId="{4A839FA6-8D80-4457-9A07-3DE84EFE648E}" srcOrd="12" destOrd="0" presId="urn:microsoft.com/office/officeart/2005/8/layout/vProcess5"/>
    <dgm:cxn modelId="{C6145B98-D70E-4ABE-BA20-CDF8AA78CD73}" type="presParOf" srcId="{29CF9B05-3B9B-437F-9CF4-D9E0DFBA9F33}" destId="{00DD67E0-5B50-403F-A650-CE1758DAC0D8}" srcOrd="13" destOrd="0" presId="urn:microsoft.com/office/officeart/2005/8/layout/vProcess5"/>
    <dgm:cxn modelId="{37AB653C-A038-490C-BD5A-86645BB07B06}" type="presParOf" srcId="{29CF9B05-3B9B-437F-9CF4-D9E0DFBA9F33}" destId="{3960BAB0-9FA2-41DF-A16E-81F55545671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1BFB0-BD18-4290-A2CA-D193D7046B4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B2EDB2D-02A1-473B-93F8-08BB0F835EE1}">
      <dgm:prSet/>
      <dgm:spPr/>
      <dgm:t>
        <a:bodyPr/>
        <a:lstStyle/>
        <a:p>
          <a:r>
            <a:rPr lang="en-GB"/>
            <a:t>How to support students to </a:t>
          </a:r>
          <a:r>
            <a:rPr lang="en-GB" b="1"/>
            <a:t>use their summative feedback </a:t>
          </a:r>
          <a:r>
            <a:rPr lang="en-GB"/>
            <a:t>that they felt was valuable and fair, </a:t>
          </a:r>
          <a:r>
            <a:rPr lang="en-GB" b="1"/>
            <a:t>in a formative way</a:t>
          </a:r>
          <a:r>
            <a:rPr lang="en-GB"/>
            <a:t>?</a:t>
          </a:r>
          <a:endParaRPr lang="en-US"/>
        </a:p>
      </dgm:t>
    </dgm:pt>
    <dgm:pt modelId="{BF0F7A3A-B981-4A00-BA9B-CB89A92377D1}" type="parTrans" cxnId="{805188BB-449B-4D07-808B-8650FC003AEC}">
      <dgm:prSet/>
      <dgm:spPr/>
      <dgm:t>
        <a:bodyPr/>
        <a:lstStyle/>
        <a:p>
          <a:endParaRPr lang="en-US"/>
        </a:p>
      </dgm:t>
    </dgm:pt>
    <dgm:pt modelId="{D51B1C1A-F19B-4D33-97F6-B1AF9EDB311A}" type="sibTrans" cxnId="{805188BB-449B-4D07-808B-8650FC003AEC}">
      <dgm:prSet/>
      <dgm:spPr/>
      <dgm:t>
        <a:bodyPr/>
        <a:lstStyle/>
        <a:p>
          <a:endParaRPr lang="en-US"/>
        </a:p>
      </dgm:t>
    </dgm:pt>
    <dgm:pt modelId="{C853005A-08F2-4821-9A22-19848530DFE4}">
      <dgm:prSet/>
      <dgm:spPr/>
      <dgm:t>
        <a:bodyPr/>
        <a:lstStyle/>
        <a:p>
          <a:r>
            <a:rPr lang="en-GB"/>
            <a:t>In a semester-based curriculum, how to enable students to respond to their feedback in a timely manner that </a:t>
          </a:r>
          <a:r>
            <a:rPr lang="en-GB" b="1"/>
            <a:t>genuinely impacts upon their scholarly practice?</a:t>
          </a:r>
          <a:endParaRPr lang="en-US"/>
        </a:p>
      </dgm:t>
    </dgm:pt>
    <dgm:pt modelId="{8B54B79D-C220-43E8-ACCB-85C69DBA8AC1}" type="parTrans" cxnId="{2E276A04-A820-4178-8625-B5E3906CCB12}">
      <dgm:prSet/>
      <dgm:spPr/>
      <dgm:t>
        <a:bodyPr/>
        <a:lstStyle/>
        <a:p>
          <a:endParaRPr lang="en-US"/>
        </a:p>
      </dgm:t>
    </dgm:pt>
    <dgm:pt modelId="{358FBB20-D53A-4D78-96FC-62B4366FFD0C}" type="sibTrans" cxnId="{2E276A04-A820-4178-8625-B5E3906CCB12}">
      <dgm:prSet/>
      <dgm:spPr/>
      <dgm:t>
        <a:bodyPr/>
        <a:lstStyle/>
        <a:p>
          <a:endParaRPr lang="en-US"/>
        </a:p>
      </dgm:t>
    </dgm:pt>
    <dgm:pt modelId="{E640E5B9-8264-4621-9F79-55C9DE424933}">
      <dgm:prSet/>
      <dgm:spPr/>
      <dgm:t>
        <a:bodyPr/>
        <a:lstStyle/>
        <a:p>
          <a:r>
            <a:rPr lang="en-GB"/>
            <a:t>How to develop students understanding of the assessment criteria so they can be more aware of what they need to do and </a:t>
          </a:r>
          <a:r>
            <a:rPr lang="en-GB" b="1"/>
            <a:t>what they can improve upon</a:t>
          </a:r>
          <a:r>
            <a:rPr lang="en-GB"/>
            <a:t>. </a:t>
          </a:r>
          <a:endParaRPr lang="en-US"/>
        </a:p>
      </dgm:t>
    </dgm:pt>
    <dgm:pt modelId="{6D64CC38-2FE9-4C05-8107-D3032ECB7A1C}" type="parTrans" cxnId="{2A55BA37-35E5-47FE-8F3A-CF76ABB1C1A9}">
      <dgm:prSet/>
      <dgm:spPr/>
      <dgm:t>
        <a:bodyPr/>
        <a:lstStyle/>
        <a:p>
          <a:endParaRPr lang="en-US"/>
        </a:p>
      </dgm:t>
    </dgm:pt>
    <dgm:pt modelId="{5AA164A1-220D-437B-964F-B075B050789D}" type="sibTrans" cxnId="{2A55BA37-35E5-47FE-8F3A-CF76ABB1C1A9}">
      <dgm:prSet/>
      <dgm:spPr/>
      <dgm:t>
        <a:bodyPr/>
        <a:lstStyle/>
        <a:p>
          <a:endParaRPr lang="en-US"/>
        </a:p>
      </dgm:t>
    </dgm:pt>
    <dgm:pt modelId="{AFE52EDA-7D49-4DE8-B6F7-B61174A7BCA5}">
      <dgm:prSet/>
      <dgm:spPr/>
      <dgm:t>
        <a:bodyPr/>
        <a:lstStyle/>
        <a:p>
          <a:r>
            <a:rPr lang="en-GB" i="1"/>
            <a:t>N.B. Previous support mechanisms were not working</a:t>
          </a:r>
          <a:endParaRPr lang="en-US"/>
        </a:p>
      </dgm:t>
    </dgm:pt>
    <dgm:pt modelId="{4105D36D-A276-4B49-9E61-6805D1A15171}" type="parTrans" cxnId="{F9D90D56-1857-4D4F-8DCB-ED47BF67894B}">
      <dgm:prSet/>
      <dgm:spPr/>
      <dgm:t>
        <a:bodyPr/>
        <a:lstStyle/>
        <a:p>
          <a:endParaRPr lang="en-US"/>
        </a:p>
      </dgm:t>
    </dgm:pt>
    <dgm:pt modelId="{FCC01CE5-07C2-4F2A-B6B0-B00E8577CB88}" type="sibTrans" cxnId="{F9D90D56-1857-4D4F-8DCB-ED47BF67894B}">
      <dgm:prSet/>
      <dgm:spPr/>
      <dgm:t>
        <a:bodyPr/>
        <a:lstStyle/>
        <a:p>
          <a:endParaRPr lang="en-US"/>
        </a:p>
      </dgm:t>
    </dgm:pt>
    <dgm:pt modelId="{DD33ED7B-4C2C-420F-88A6-807C6AD3F405}" type="pres">
      <dgm:prSet presAssocID="{F151BFB0-BD18-4290-A2CA-D193D7046B47}" presName="vert0" presStyleCnt="0">
        <dgm:presLayoutVars>
          <dgm:dir/>
          <dgm:animOne val="branch"/>
          <dgm:animLvl val="lvl"/>
        </dgm:presLayoutVars>
      </dgm:prSet>
      <dgm:spPr/>
    </dgm:pt>
    <dgm:pt modelId="{A883CC12-0A2C-4DEE-B40A-0688F0353E1E}" type="pres">
      <dgm:prSet presAssocID="{DB2EDB2D-02A1-473B-93F8-08BB0F835EE1}" presName="thickLine" presStyleLbl="alignNode1" presStyleIdx="0" presStyleCnt="4"/>
      <dgm:spPr/>
    </dgm:pt>
    <dgm:pt modelId="{B40BCE6B-4CA5-41EA-BCCA-B6A43AA9F7E8}" type="pres">
      <dgm:prSet presAssocID="{DB2EDB2D-02A1-473B-93F8-08BB0F835EE1}" presName="horz1" presStyleCnt="0"/>
      <dgm:spPr/>
    </dgm:pt>
    <dgm:pt modelId="{2C7E6704-144B-4C47-B27E-5545A674168F}" type="pres">
      <dgm:prSet presAssocID="{DB2EDB2D-02A1-473B-93F8-08BB0F835EE1}" presName="tx1" presStyleLbl="revTx" presStyleIdx="0" presStyleCnt="4"/>
      <dgm:spPr/>
    </dgm:pt>
    <dgm:pt modelId="{C982152B-B967-4D8C-BB9A-3146AC0FA6B7}" type="pres">
      <dgm:prSet presAssocID="{DB2EDB2D-02A1-473B-93F8-08BB0F835EE1}" presName="vert1" presStyleCnt="0"/>
      <dgm:spPr/>
    </dgm:pt>
    <dgm:pt modelId="{DB756210-5A15-43AC-8B68-E09C67904ABA}" type="pres">
      <dgm:prSet presAssocID="{C853005A-08F2-4821-9A22-19848530DFE4}" presName="thickLine" presStyleLbl="alignNode1" presStyleIdx="1" presStyleCnt="4"/>
      <dgm:spPr/>
    </dgm:pt>
    <dgm:pt modelId="{CB5652E5-FFC7-4F24-9C68-7C95A330BB24}" type="pres">
      <dgm:prSet presAssocID="{C853005A-08F2-4821-9A22-19848530DFE4}" presName="horz1" presStyleCnt="0"/>
      <dgm:spPr/>
    </dgm:pt>
    <dgm:pt modelId="{5923E5EC-6C77-45E9-BB18-0B6BA6AAD832}" type="pres">
      <dgm:prSet presAssocID="{C853005A-08F2-4821-9A22-19848530DFE4}" presName="tx1" presStyleLbl="revTx" presStyleIdx="1" presStyleCnt="4"/>
      <dgm:spPr/>
    </dgm:pt>
    <dgm:pt modelId="{150E1F4C-1EA9-4D64-A308-AD1D5BF66D9D}" type="pres">
      <dgm:prSet presAssocID="{C853005A-08F2-4821-9A22-19848530DFE4}" presName="vert1" presStyleCnt="0"/>
      <dgm:spPr/>
    </dgm:pt>
    <dgm:pt modelId="{955C7B6B-5075-44BE-B798-0995B039D066}" type="pres">
      <dgm:prSet presAssocID="{E640E5B9-8264-4621-9F79-55C9DE424933}" presName="thickLine" presStyleLbl="alignNode1" presStyleIdx="2" presStyleCnt="4"/>
      <dgm:spPr/>
    </dgm:pt>
    <dgm:pt modelId="{89A4F8DD-B2E0-45AC-A7E5-B318AABCA349}" type="pres">
      <dgm:prSet presAssocID="{E640E5B9-8264-4621-9F79-55C9DE424933}" presName="horz1" presStyleCnt="0"/>
      <dgm:spPr/>
    </dgm:pt>
    <dgm:pt modelId="{BE7BDDEF-BA67-4E2E-9755-FF073DFBB783}" type="pres">
      <dgm:prSet presAssocID="{E640E5B9-8264-4621-9F79-55C9DE424933}" presName="tx1" presStyleLbl="revTx" presStyleIdx="2" presStyleCnt="4"/>
      <dgm:spPr/>
    </dgm:pt>
    <dgm:pt modelId="{01947D1A-7890-404D-8870-25CD4A42AB1C}" type="pres">
      <dgm:prSet presAssocID="{E640E5B9-8264-4621-9F79-55C9DE424933}" presName="vert1" presStyleCnt="0"/>
      <dgm:spPr/>
    </dgm:pt>
    <dgm:pt modelId="{78B5F430-F81B-40FD-A723-3FF2E5DB33DD}" type="pres">
      <dgm:prSet presAssocID="{AFE52EDA-7D49-4DE8-B6F7-B61174A7BCA5}" presName="thickLine" presStyleLbl="alignNode1" presStyleIdx="3" presStyleCnt="4"/>
      <dgm:spPr/>
    </dgm:pt>
    <dgm:pt modelId="{12EED198-155F-4509-B743-6363B1F165EC}" type="pres">
      <dgm:prSet presAssocID="{AFE52EDA-7D49-4DE8-B6F7-B61174A7BCA5}" presName="horz1" presStyleCnt="0"/>
      <dgm:spPr/>
    </dgm:pt>
    <dgm:pt modelId="{DE1C4C40-6906-4AAC-94E4-8B1D2293FE90}" type="pres">
      <dgm:prSet presAssocID="{AFE52EDA-7D49-4DE8-B6F7-B61174A7BCA5}" presName="tx1" presStyleLbl="revTx" presStyleIdx="3" presStyleCnt="4"/>
      <dgm:spPr/>
    </dgm:pt>
    <dgm:pt modelId="{BC384562-FC3F-4082-8564-413F64529FCD}" type="pres">
      <dgm:prSet presAssocID="{AFE52EDA-7D49-4DE8-B6F7-B61174A7BCA5}" presName="vert1" presStyleCnt="0"/>
      <dgm:spPr/>
    </dgm:pt>
  </dgm:ptLst>
  <dgm:cxnLst>
    <dgm:cxn modelId="{2E276A04-A820-4178-8625-B5E3906CCB12}" srcId="{F151BFB0-BD18-4290-A2CA-D193D7046B47}" destId="{C853005A-08F2-4821-9A22-19848530DFE4}" srcOrd="1" destOrd="0" parTransId="{8B54B79D-C220-43E8-ACCB-85C69DBA8AC1}" sibTransId="{358FBB20-D53A-4D78-96FC-62B4366FFD0C}"/>
    <dgm:cxn modelId="{1227B036-9A17-4EC0-BACB-DF04DF9CB9ED}" type="presOf" srcId="{DB2EDB2D-02A1-473B-93F8-08BB0F835EE1}" destId="{2C7E6704-144B-4C47-B27E-5545A674168F}" srcOrd="0" destOrd="0" presId="urn:microsoft.com/office/officeart/2008/layout/LinedList"/>
    <dgm:cxn modelId="{2A55BA37-35E5-47FE-8F3A-CF76ABB1C1A9}" srcId="{F151BFB0-BD18-4290-A2CA-D193D7046B47}" destId="{E640E5B9-8264-4621-9F79-55C9DE424933}" srcOrd="2" destOrd="0" parTransId="{6D64CC38-2FE9-4C05-8107-D3032ECB7A1C}" sibTransId="{5AA164A1-220D-437B-964F-B075B050789D}"/>
    <dgm:cxn modelId="{8A755C4F-8417-4E1C-88F6-9DE7460CF65A}" type="presOf" srcId="{AFE52EDA-7D49-4DE8-B6F7-B61174A7BCA5}" destId="{DE1C4C40-6906-4AAC-94E4-8B1D2293FE90}" srcOrd="0" destOrd="0" presId="urn:microsoft.com/office/officeart/2008/layout/LinedList"/>
    <dgm:cxn modelId="{F9D90D56-1857-4D4F-8DCB-ED47BF67894B}" srcId="{F151BFB0-BD18-4290-A2CA-D193D7046B47}" destId="{AFE52EDA-7D49-4DE8-B6F7-B61174A7BCA5}" srcOrd="3" destOrd="0" parTransId="{4105D36D-A276-4B49-9E61-6805D1A15171}" sibTransId="{FCC01CE5-07C2-4F2A-B6B0-B00E8577CB88}"/>
    <dgm:cxn modelId="{27A62580-490D-4C8F-9067-E54DEFA19983}" type="presOf" srcId="{F151BFB0-BD18-4290-A2CA-D193D7046B47}" destId="{DD33ED7B-4C2C-420F-88A6-807C6AD3F405}" srcOrd="0" destOrd="0" presId="urn:microsoft.com/office/officeart/2008/layout/LinedList"/>
    <dgm:cxn modelId="{BA9A5C87-FCE1-4605-95DD-17630DFB8F5E}" type="presOf" srcId="{E640E5B9-8264-4621-9F79-55C9DE424933}" destId="{BE7BDDEF-BA67-4E2E-9755-FF073DFBB783}" srcOrd="0" destOrd="0" presId="urn:microsoft.com/office/officeart/2008/layout/LinedList"/>
    <dgm:cxn modelId="{062169A6-4CB0-48FF-A146-C1DDBD2184C8}" type="presOf" srcId="{C853005A-08F2-4821-9A22-19848530DFE4}" destId="{5923E5EC-6C77-45E9-BB18-0B6BA6AAD832}" srcOrd="0" destOrd="0" presId="urn:microsoft.com/office/officeart/2008/layout/LinedList"/>
    <dgm:cxn modelId="{805188BB-449B-4D07-808B-8650FC003AEC}" srcId="{F151BFB0-BD18-4290-A2CA-D193D7046B47}" destId="{DB2EDB2D-02A1-473B-93F8-08BB0F835EE1}" srcOrd="0" destOrd="0" parTransId="{BF0F7A3A-B981-4A00-BA9B-CB89A92377D1}" sibTransId="{D51B1C1A-F19B-4D33-97F6-B1AF9EDB311A}"/>
    <dgm:cxn modelId="{506B568E-3F55-434C-B5D3-C76F1A5C14FB}" type="presParOf" srcId="{DD33ED7B-4C2C-420F-88A6-807C6AD3F405}" destId="{A883CC12-0A2C-4DEE-B40A-0688F0353E1E}" srcOrd="0" destOrd="0" presId="urn:microsoft.com/office/officeart/2008/layout/LinedList"/>
    <dgm:cxn modelId="{E4EF9B3C-BB6E-4354-A3BF-61EFF1485338}" type="presParOf" srcId="{DD33ED7B-4C2C-420F-88A6-807C6AD3F405}" destId="{B40BCE6B-4CA5-41EA-BCCA-B6A43AA9F7E8}" srcOrd="1" destOrd="0" presId="urn:microsoft.com/office/officeart/2008/layout/LinedList"/>
    <dgm:cxn modelId="{11C21D9D-1E2F-4841-81E2-01DD0F573E02}" type="presParOf" srcId="{B40BCE6B-4CA5-41EA-BCCA-B6A43AA9F7E8}" destId="{2C7E6704-144B-4C47-B27E-5545A674168F}" srcOrd="0" destOrd="0" presId="urn:microsoft.com/office/officeart/2008/layout/LinedList"/>
    <dgm:cxn modelId="{6FA371A0-5FD4-4A63-8129-69B93A1DE8A4}" type="presParOf" srcId="{B40BCE6B-4CA5-41EA-BCCA-B6A43AA9F7E8}" destId="{C982152B-B967-4D8C-BB9A-3146AC0FA6B7}" srcOrd="1" destOrd="0" presId="urn:microsoft.com/office/officeart/2008/layout/LinedList"/>
    <dgm:cxn modelId="{BDCD9CE5-D897-47D9-858C-37CB3AF6F6C1}" type="presParOf" srcId="{DD33ED7B-4C2C-420F-88A6-807C6AD3F405}" destId="{DB756210-5A15-43AC-8B68-E09C67904ABA}" srcOrd="2" destOrd="0" presId="urn:microsoft.com/office/officeart/2008/layout/LinedList"/>
    <dgm:cxn modelId="{EABDEA3E-1798-48C6-99FB-959B322388FF}" type="presParOf" srcId="{DD33ED7B-4C2C-420F-88A6-807C6AD3F405}" destId="{CB5652E5-FFC7-4F24-9C68-7C95A330BB24}" srcOrd="3" destOrd="0" presId="urn:microsoft.com/office/officeart/2008/layout/LinedList"/>
    <dgm:cxn modelId="{D53595CD-5A3E-4A1C-A519-4DB356C251D8}" type="presParOf" srcId="{CB5652E5-FFC7-4F24-9C68-7C95A330BB24}" destId="{5923E5EC-6C77-45E9-BB18-0B6BA6AAD832}" srcOrd="0" destOrd="0" presId="urn:microsoft.com/office/officeart/2008/layout/LinedList"/>
    <dgm:cxn modelId="{3C71695E-9259-4E3A-A125-A040B97C00EB}" type="presParOf" srcId="{CB5652E5-FFC7-4F24-9C68-7C95A330BB24}" destId="{150E1F4C-1EA9-4D64-A308-AD1D5BF66D9D}" srcOrd="1" destOrd="0" presId="urn:microsoft.com/office/officeart/2008/layout/LinedList"/>
    <dgm:cxn modelId="{F5A0720D-093A-46E3-A95D-555566F333EB}" type="presParOf" srcId="{DD33ED7B-4C2C-420F-88A6-807C6AD3F405}" destId="{955C7B6B-5075-44BE-B798-0995B039D066}" srcOrd="4" destOrd="0" presId="urn:microsoft.com/office/officeart/2008/layout/LinedList"/>
    <dgm:cxn modelId="{ECBEC283-9C74-4316-9911-73C47ECC7FEC}" type="presParOf" srcId="{DD33ED7B-4C2C-420F-88A6-807C6AD3F405}" destId="{89A4F8DD-B2E0-45AC-A7E5-B318AABCA349}" srcOrd="5" destOrd="0" presId="urn:microsoft.com/office/officeart/2008/layout/LinedList"/>
    <dgm:cxn modelId="{E5B61EF7-50BD-4897-A6F5-3210B8C05E6D}" type="presParOf" srcId="{89A4F8DD-B2E0-45AC-A7E5-B318AABCA349}" destId="{BE7BDDEF-BA67-4E2E-9755-FF073DFBB783}" srcOrd="0" destOrd="0" presId="urn:microsoft.com/office/officeart/2008/layout/LinedList"/>
    <dgm:cxn modelId="{E03BFB35-14EE-49E7-8EDB-AFD115C6B04D}" type="presParOf" srcId="{89A4F8DD-B2E0-45AC-A7E5-B318AABCA349}" destId="{01947D1A-7890-404D-8870-25CD4A42AB1C}" srcOrd="1" destOrd="0" presId="urn:microsoft.com/office/officeart/2008/layout/LinedList"/>
    <dgm:cxn modelId="{99C6B4C3-6EBB-4460-AA87-80E1A2BED694}" type="presParOf" srcId="{DD33ED7B-4C2C-420F-88A6-807C6AD3F405}" destId="{78B5F430-F81B-40FD-A723-3FF2E5DB33DD}" srcOrd="6" destOrd="0" presId="urn:microsoft.com/office/officeart/2008/layout/LinedList"/>
    <dgm:cxn modelId="{0C6723AC-571D-4833-ABC9-94ED62586D8E}" type="presParOf" srcId="{DD33ED7B-4C2C-420F-88A6-807C6AD3F405}" destId="{12EED198-155F-4509-B743-6363B1F165EC}" srcOrd="7" destOrd="0" presId="urn:microsoft.com/office/officeart/2008/layout/LinedList"/>
    <dgm:cxn modelId="{E98AF29C-5EB1-4A7B-A2C6-4AD45C790538}" type="presParOf" srcId="{12EED198-155F-4509-B743-6363B1F165EC}" destId="{DE1C4C40-6906-4AAC-94E4-8B1D2293FE90}" srcOrd="0" destOrd="0" presId="urn:microsoft.com/office/officeart/2008/layout/LinedList"/>
    <dgm:cxn modelId="{22F5C2B9-70C6-43FD-BB8B-820A79B80482}" type="presParOf" srcId="{12EED198-155F-4509-B743-6363B1F165EC}" destId="{BC384562-FC3F-4082-8564-413F64529F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02D0B-0206-4154-9964-636BCFC92DA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A6894B29-B805-425A-AD23-6E5D5520D9DC}">
      <dgm:prSet/>
      <dgm:spPr/>
      <dgm:t>
        <a:bodyPr/>
        <a:lstStyle/>
        <a:p>
          <a:r>
            <a:rPr lang="en-US"/>
            <a:t>Taras (2005, 2016) uses Scriven SA + FA PLUS -assessment and feedback MUST be negotiated for understanding and take-up by learner –therefore self-assessment mandatory</a:t>
          </a:r>
        </a:p>
      </dgm:t>
    </dgm:pt>
    <dgm:pt modelId="{3A214EA5-C9EB-4D0A-8532-266846C5D716}" type="parTrans" cxnId="{DE3B3F49-D9C0-4412-A2C2-52D1F4583B41}">
      <dgm:prSet/>
      <dgm:spPr/>
      <dgm:t>
        <a:bodyPr/>
        <a:lstStyle/>
        <a:p>
          <a:endParaRPr lang="en-US"/>
        </a:p>
      </dgm:t>
    </dgm:pt>
    <dgm:pt modelId="{7EEDF6B4-A749-4D42-8D59-CE0961B67418}" type="sibTrans" cxnId="{DE3B3F49-D9C0-4412-A2C2-52D1F4583B41}">
      <dgm:prSet/>
      <dgm:spPr/>
      <dgm:t>
        <a:bodyPr/>
        <a:lstStyle/>
        <a:p>
          <a:endParaRPr lang="en-US"/>
        </a:p>
      </dgm:t>
    </dgm:pt>
    <dgm:pt modelId="{7ED272AB-86D5-4FD5-8A0C-571504406F1C}">
      <dgm:prSet/>
      <dgm:spPr/>
      <dgm:t>
        <a:bodyPr/>
        <a:lstStyle/>
        <a:p>
          <a:r>
            <a:rPr lang="en-US" b="1"/>
            <a:t>SA + feedback negotiated, decided + used by learner = FA and SSA</a:t>
          </a:r>
          <a:endParaRPr lang="en-US"/>
        </a:p>
      </dgm:t>
    </dgm:pt>
    <dgm:pt modelId="{0C2E286C-7C81-4A36-87DF-CE736E4E5152}" type="parTrans" cxnId="{553F9126-6043-4659-B1E8-8F38152968A5}">
      <dgm:prSet/>
      <dgm:spPr/>
      <dgm:t>
        <a:bodyPr/>
        <a:lstStyle/>
        <a:p>
          <a:endParaRPr lang="en-US"/>
        </a:p>
      </dgm:t>
    </dgm:pt>
    <dgm:pt modelId="{BD3029DE-695E-4793-9711-ABBB7899296D}" type="sibTrans" cxnId="{553F9126-6043-4659-B1E8-8F38152968A5}">
      <dgm:prSet/>
      <dgm:spPr/>
      <dgm:t>
        <a:bodyPr/>
        <a:lstStyle/>
        <a:p>
          <a:endParaRPr lang="en-US"/>
        </a:p>
      </dgm:t>
    </dgm:pt>
    <dgm:pt modelId="{E317198B-2E06-46C9-9A13-E37AE6902807}">
      <dgm:prSet/>
      <dgm:spPr/>
      <dgm:t>
        <a:bodyPr/>
        <a:lstStyle/>
        <a:p>
          <a:r>
            <a:rPr lang="en-US"/>
            <a:t>All theories &amp; empirical research agree student </a:t>
          </a:r>
          <a:r>
            <a:rPr lang="en-US" b="1"/>
            <a:t>self-assessment is mandatory </a:t>
          </a:r>
          <a:r>
            <a:rPr lang="en-US"/>
            <a:t>for learning</a:t>
          </a:r>
        </a:p>
      </dgm:t>
    </dgm:pt>
    <dgm:pt modelId="{63E17B1A-26C3-47B7-B34D-305773AF6940}" type="parTrans" cxnId="{C8215A95-DF07-44E2-8F3D-C93ACFEE32C4}">
      <dgm:prSet/>
      <dgm:spPr/>
      <dgm:t>
        <a:bodyPr/>
        <a:lstStyle/>
        <a:p>
          <a:endParaRPr lang="en-US"/>
        </a:p>
      </dgm:t>
    </dgm:pt>
    <dgm:pt modelId="{8CADC44F-96D6-49D9-AC43-3C727A3CC37B}" type="sibTrans" cxnId="{C8215A95-DF07-44E2-8F3D-C93ACFEE32C4}">
      <dgm:prSet/>
      <dgm:spPr/>
      <dgm:t>
        <a:bodyPr/>
        <a:lstStyle/>
        <a:p>
          <a:endParaRPr lang="en-US"/>
        </a:p>
      </dgm:t>
    </dgm:pt>
    <dgm:pt modelId="{EEBF5A75-0E38-4160-B044-F18784940CE4}" type="pres">
      <dgm:prSet presAssocID="{44B02D0B-0206-4154-9964-636BCFC92DAA}" presName="Name0" presStyleCnt="0">
        <dgm:presLayoutVars>
          <dgm:dir/>
          <dgm:animLvl val="lvl"/>
          <dgm:resizeHandles val="exact"/>
        </dgm:presLayoutVars>
      </dgm:prSet>
      <dgm:spPr/>
    </dgm:pt>
    <dgm:pt modelId="{535DA098-97EA-4225-A49D-ED21DAB75BF4}" type="pres">
      <dgm:prSet presAssocID="{7ED272AB-86D5-4FD5-8A0C-571504406F1C}" presName="boxAndChildren" presStyleCnt="0"/>
      <dgm:spPr/>
    </dgm:pt>
    <dgm:pt modelId="{C0D88D47-CE91-4CA0-99FF-D226F1D915B6}" type="pres">
      <dgm:prSet presAssocID="{7ED272AB-86D5-4FD5-8A0C-571504406F1C}" presName="parentTextBox" presStyleLbl="node1" presStyleIdx="0" presStyleCnt="2"/>
      <dgm:spPr/>
    </dgm:pt>
    <dgm:pt modelId="{498AD8B9-7F2D-425F-A89C-CA3EB1F5F757}" type="pres">
      <dgm:prSet presAssocID="{7ED272AB-86D5-4FD5-8A0C-571504406F1C}" presName="entireBox" presStyleLbl="node1" presStyleIdx="0" presStyleCnt="2"/>
      <dgm:spPr/>
    </dgm:pt>
    <dgm:pt modelId="{9AF78A90-495D-4F41-9064-ED06FFDE2471}" type="pres">
      <dgm:prSet presAssocID="{7ED272AB-86D5-4FD5-8A0C-571504406F1C}" presName="descendantBox" presStyleCnt="0"/>
      <dgm:spPr/>
    </dgm:pt>
    <dgm:pt modelId="{8C3503BE-E95A-4E14-91F4-5F93F1CC7D3C}" type="pres">
      <dgm:prSet presAssocID="{E317198B-2E06-46C9-9A13-E37AE6902807}" presName="childTextBox" presStyleLbl="fgAccFollowNode1" presStyleIdx="0" presStyleCnt="1">
        <dgm:presLayoutVars>
          <dgm:bulletEnabled val="1"/>
        </dgm:presLayoutVars>
      </dgm:prSet>
      <dgm:spPr/>
    </dgm:pt>
    <dgm:pt modelId="{20CDC5B0-9F48-4D75-8A02-C843510799C3}" type="pres">
      <dgm:prSet presAssocID="{7EEDF6B4-A749-4D42-8D59-CE0961B67418}" presName="sp" presStyleCnt="0"/>
      <dgm:spPr/>
    </dgm:pt>
    <dgm:pt modelId="{8355CFE6-595A-4934-BBA8-0F2B0DB04D1A}" type="pres">
      <dgm:prSet presAssocID="{A6894B29-B805-425A-AD23-6E5D5520D9DC}" presName="arrowAndChildren" presStyleCnt="0"/>
      <dgm:spPr/>
    </dgm:pt>
    <dgm:pt modelId="{C27A3D5B-563B-48E0-AB82-3FB1509C33F0}" type="pres">
      <dgm:prSet presAssocID="{A6894B29-B805-425A-AD23-6E5D5520D9DC}" presName="parentTextArrow" presStyleLbl="node1" presStyleIdx="1" presStyleCnt="2"/>
      <dgm:spPr/>
    </dgm:pt>
  </dgm:ptLst>
  <dgm:cxnLst>
    <dgm:cxn modelId="{26804015-F4AE-462B-85B5-E06747C70356}" type="presOf" srcId="{A6894B29-B805-425A-AD23-6E5D5520D9DC}" destId="{C27A3D5B-563B-48E0-AB82-3FB1509C33F0}" srcOrd="0" destOrd="0" presId="urn:microsoft.com/office/officeart/2005/8/layout/process4"/>
    <dgm:cxn modelId="{553F9126-6043-4659-B1E8-8F38152968A5}" srcId="{44B02D0B-0206-4154-9964-636BCFC92DAA}" destId="{7ED272AB-86D5-4FD5-8A0C-571504406F1C}" srcOrd="1" destOrd="0" parTransId="{0C2E286C-7C81-4A36-87DF-CE736E4E5152}" sibTransId="{BD3029DE-695E-4793-9711-ABBB7899296D}"/>
    <dgm:cxn modelId="{DE3B3F49-D9C0-4412-A2C2-52D1F4583B41}" srcId="{44B02D0B-0206-4154-9964-636BCFC92DAA}" destId="{A6894B29-B805-425A-AD23-6E5D5520D9DC}" srcOrd="0" destOrd="0" parTransId="{3A214EA5-C9EB-4D0A-8532-266846C5D716}" sibTransId="{7EEDF6B4-A749-4D42-8D59-CE0961B67418}"/>
    <dgm:cxn modelId="{3FCC828A-33C1-4B75-BA40-29E43D50BA56}" type="presOf" srcId="{7ED272AB-86D5-4FD5-8A0C-571504406F1C}" destId="{C0D88D47-CE91-4CA0-99FF-D226F1D915B6}" srcOrd="0" destOrd="0" presId="urn:microsoft.com/office/officeart/2005/8/layout/process4"/>
    <dgm:cxn modelId="{1C483691-5FE2-4B85-96A3-9335CBF292D4}" type="presOf" srcId="{7ED272AB-86D5-4FD5-8A0C-571504406F1C}" destId="{498AD8B9-7F2D-425F-A89C-CA3EB1F5F757}" srcOrd="1" destOrd="0" presId="urn:microsoft.com/office/officeart/2005/8/layout/process4"/>
    <dgm:cxn modelId="{C8215A95-DF07-44E2-8F3D-C93ACFEE32C4}" srcId="{7ED272AB-86D5-4FD5-8A0C-571504406F1C}" destId="{E317198B-2E06-46C9-9A13-E37AE6902807}" srcOrd="0" destOrd="0" parTransId="{63E17B1A-26C3-47B7-B34D-305773AF6940}" sibTransId="{8CADC44F-96D6-49D9-AC43-3C727A3CC37B}"/>
    <dgm:cxn modelId="{F7FF88B0-3AD3-442D-9ACB-65C0DC937CFB}" type="presOf" srcId="{44B02D0B-0206-4154-9964-636BCFC92DAA}" destId="{EEBF5A75-0E38-4160-B044-F18784940CE4}" srcOrd="0" destOrd="0" presId="urn:microsoft.com/office/officeart/2005/8/layout/process4"/>
    <dgm:cxn modelId="{FF1168FC-3103-471D-844B-9F1044096AF5}" type="presOf" srcId="{E317198B-2E06-46C9-9A13-E37AE6902807}" destId="{8C3503BE-E95A-4E14-91F4-5F93F1CC7D3C}" srcOrd="0" destOrd="0" presId="urn:microsoft.com/office/officeart/2005/8/layout/process4"/>
    <dgm:cxn modelId="{7A264BB3-6B32-4C69-A6C2-DF3E870C3632}" type="presParOf" srcId="{EEBF5A75-0E38-4160-B044-F18784940CE4}" destId="{535DA098-97EA-4225-A49D-ED21DAB75BF4}" srcOrd="0" destOrd="0" presId="urn:microsoft.com/office/officeart/2005/8/layout/process4"/>
    <dgm:cxn modelId="{33CB67D3-6099-4EA2-90EB-542ED6441207}" type="presParOf" srcId="{535DA098-97EA-4225-A49D-ED21DAB75BF4}" destId="{C0D88D47-CE91-4CA0-99FF-D226F1D915B6}" srcOrd="0" destOrd="0" presId="urn:microsoft.com/office/officeart/2005/8/layout/process4"/>
    <dgm:cxn modelId="{73BB5C9A-3B36-4BCF-904F-86FF536AB978}" type="presParOf" srcId="{535DA098-97EA-4225-A49D-ED21DAB75BF4}" destId="{498AD8B9-7F2D-425F-A89C-CA3EB1F5F757}" srcOrd="1" destOrd="0" presId="urn:microsoft.com/office/officeart/2005/8/layout/process4"/>
    <dgm:cxn modelId="{D4827C57-F5DC-4210-A617-0E4C68A63CD2}" type="presParOf" srcId="{535DA098-97EA-4225-A49D-ED21DAB75BF4}" destId="{9AF78A90-495D-4F41-9064-ED06FFDE2471}" srcOrd="2" destOrd="0" presId="urn:microsoft.com/office/officeart/2005/8/layout/process4"/>
    <dgm:cxn modelId="{E98CC09F-FB77-4260-AF61-63E344C038B2}" type="presParOf" srcId="{9AF78A90-495D-4F41-9064-ED06FFDE2471}" destId="{8C3503BE-E95A-4E14-91F4-5F93F1CC7D3C}" srcOrd="0" destOrd="0" presId="urn:microsoft.com/office/officeart/2005/8/layout/process4"/>
    <dgm:cxn modelId="{23B21052-ACF3-4B43-975E-B0CE082FEE33}" type="presParOf" srcId="{EEBF5A75-0E38-4160-B044-F18784940CE4}" destId="{20CDC5B0-9F48-4D75-8A02-C843510799C3}" srcOrd="1" destOrd="0" presId="urn:microsoft.com/office/officeart/2005/8/layout/process4"/>
    <dgm:cxn modelId="{DECFED6F-9949-49EA-902A-DCC98E78630C}" type="presParOf" srcId="{EEBF5A75-0E38-4160-B044-F18784940CE4}" destId="{8355CFE6-595A-4934-BBA8-0F2B0DB04D1A}" srcOrd="2" destOrd="0" presId="urn:microsoft.com/office/officeart/2005/8/layout/process4"/>
    <dgm:cxn modelId="{CCD74F90-BE09-4D9E-9950-BFD2AA3C73AF}" type="presParOf" srcId="{8355CFE6-595A-4934-BBA8-0F2B0DB04D1A}" destId="{C27A3D5B-563B-48E0-AB82-3FB1509C33F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605FD-027E-4D97-9010-000BF4EBDC90}"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16E19FD2-4BE6-4EFA-8C45-0C6871105D71}">
      <dgm:prSet/>
      <dgm:spPr/>
      <dgm:t>
        <a:bodyPr/>
        <a:lstStyle/>
        <a:p>
          <a:r>
            <a:rPr lang="en-US" b="1"/>
            <a:t>Students give work to tutors (+ standard SSA</a:t>
          </a:r>
          <a:r>
            <a:rPr lang="en-US"/>
            <a:t>)</a:t>
          </a:r>
        </a:p>
      </dgm:t>
    </dgm:pt>
    <dgm:pt modelId="{F9B675D0-4805-45A1-857F-0F0CBA467F79}" type="parTrans" cxnId="{2EE4972F-45E2-4E16-8EA0-F1EA9EAA6140}">
      <dgm:prSet/>
      <dgm:spPr/>
      <dgm:t>
        <a:bodyPr/>
        <a:lstStyle/>
        <a:p>
          <a:endParaRPr lang="en-US"/>
        </a:p>
      </dgm:t>
    </dgm:pt>
    <dgm:pt modelId="{4CD907CB-530D-415A-985E-5BBFA6750488}" type="sibTrans" cxnId="{2EE4972F-45E2-4E16-8EA0-F1EA9EAA6140}">
      <dgm:prSet/>
      <dgm:spPr/>
      <dgm:t>
        <a:bodyPr/>
        <a:lstStyle/>
        <a:p>
          <a:endParaRPr lang="en-US"/>
        </a:p>
      </dgm:t>
    </dgm:pt>
    <dgm:pt modelId="{19A79819-2E97-4863-94D8-8105ED9CB7B6}">
      <dgm:prSet/>
      <dgm:spPr/>
      <dgm:t>
        <a:bodyPr/>
        <a:lstStyle/>
        <a:p>
          <a:r>
            <a:rPr lang="en-US" b="1"/>
            <a:t>Tutors annotate and grade student work (3 weeks later?)</a:t>
          </a:r>
          <a:endParaRPr lang="en-US"/>
        </a:p>
      </dgm:t>
    </dgm:pt>
    <dgm:pt modelId="{09129BAC-D1C6-46F2-B708-D2C20A20C1D2}" type="parTrans" cxnId="{353835BE-F363-4073-90E8-847920E10EA9}">
      <dgm:prSet/>
      <dgm:spPr/>
      <dgm:t>
        <a:bodyPr/>
        <a:lstStyle/>
        <a:p>
          <a:endParaRPr lang="en-US"/>
        </a:p>
      </dgm:t>
    </dgm:pt>
    <dgm:pt modelId="{917CDC2A-AA59-41A7-8A01-98FF59287842}" type="sibTrans" cxnId="{353835BE-F363-4073-90E8-847920E10EA9}">
      <dgm:prSet/>
      <dgm:spPr/>
      <dgm:t>
        <a:bodyPr/>
        <a:lstStyle/>
        <a:p>
          <a:endParaRPr lang="en-US"/>
        </a:p>
      </dgm:t>
    </dgm:pt>
    <dgm:pt modelId="{D402057C-CC80-44D6-B4E5-62EC0E5C4516}">
      <dgm:prSet/>
      <dgm:spPr/>
      <dgm:t>
        <a:bodyPr/>
        <a:lstStyle/>
        <a:p>
          <a:r>
            <a:rPr lang="en-US" b="1"/>
            <a:t>Model 1:</a:t>
          </a:r>
          <a:endParaRPr lang="en-US"/>
        </a:p>
      </dgm:t>
    </dgm:pt>
    <dgm:pt modelId="{2472B318-A2E9-4967-AF23-3529D337A8A4}" type="parTrans" cxnId="{840AAA3F-386D-4FF4-B604-CF465B6011A9}">
      <dgm:prSet/>
      <dgm:spPr/>
      <dgm:t>
        <a:bodyPr/>
        <a:lstStyle/>
        <a:p>
          <a:endParaRPr lang="en-US"/>
        </a:p>
      </dgm:t>
    </dgm:pt>
    <dgm:pt modelId="{FFA4E9FF-E71D-4375-B23F-D55FCE4A6A71}" type="sibTrans" cxnId="{840AAA3F-386D-4FF4-B604-CF465B6011A9}">
      <dgm:prSet/>
      <dgm:spPr/>
      <dgm:t>
        <a:bodyPr/>
        <a:lstStyle/>
        <a:p>
          <a:endParaRPr lang="en-US"/>
        </a:p>
      </dgm:t>
    </dgm:pt>
    <dgm:pt modelId="{938174D3-8EC0-4518-BEE5-5243D930C2A7}">
      <dgm:prSet/>
      <dgm:spPr/>
      <dgm:t>
        <a:bodyPr/>
        <a:lstStyle/>
        <a:p>
          <a:r>
            <a:rPr lang="en-US" b="1"/>
            <a:t>Students receive corrected work and NO grade </a:t>
          </a:r>
          <a:endParaRPr lang="en-US"/>
        </a:p>
      </dgm:t>
    </dgm:pt>
    <dgm:pt modelId="{16C86448-6B4E-471F-ABE9-244A107CD75F}" type="parTrans" cxnId="{AFB7CBD1-C922-4346-95D1-04428920320B}">
      <dgm:prSet/>
      <dgm:spPr/>
      <dgm:t>
        <a:bodyPr/>
        <a:lstStyle/>
        <a:p>
          <a:endParaRPr lang="en-US"/>
        </a:p>
      </dgm:t>
    </dgm:pt>
    <dgm:pt modelId="{4CF110A7-54F6-4284-8D88-06B93E29221C}" type="sibTrans" cxnId="{AFB7CBD1-C922-4346-95D1-04428920320B}">
      <dgm:prSet/>
      <dgm:spPr/>
      <dgm:t>
        <a:bodyPr/>
        <a:lstStyle/>
        <a:p>
          <a:endParaRPr lang="en-US"/>
        </a:p>
      </dgm:t>
    </dgm:pt>
    <dgm:pt modelId="{ADFD4795-060F-432F-92C0-FED40256D2DB}">
      <dgm:prSet/>
      <dgm:spPr/>
      <dgm:t>
        <a:bodyPr/>
        <a:lstStyle/>
        <a:p>
          <a:r>
            <a:rPr lang="en-US" b="1"/>
            <a:t>Model 2: </a:t>
          </a:r>
          <a:endParaRPr lang="en-US"/>
        </a:p>
      </dgm:t>
    </dgm:pt>
    <dgm:pt modelId="{27BA66D7-392B-4997-972F-45A9E3E8E15D}" type="parTrans" cxnId="{BD51690B-6C87-4D22-BBFE-95D6353A15A0}">
      <dgm:prSet/>
      <dgm:spPr/>
      <dgm:t>
        <a:bodyPr/>
        <a:lstStyle/>
        <a:p>
          <a:endParaRPr lang="en-US"/>
        </a:p>
      </dgm:t>
    </dgm:pt>
    <dgm:pt modelId="{1827505F-A5B9-47F1-90FE-9D0A71D030C3}" type="sibTrans" cxnId="{BD51690B-6C87-4D22-BBFE-95D6353A15A0}">
      <dgm:prSet/>
      <dgm:spPr/>
      <dgm:t>
        <a:bodyPr/>
        <a:lstStyle/>
        <a:p>
          <a:endParaRPr lang="en-US"/>
        </a:p>
      </dgm:t>
    </dgm:pt>
    <dgm:pt modelId="{93C725B4-D709-440C-B62F-A64B9F85CCAB}">
      <dgm:prSet/>
      <dgm:spPr/>
      <dgm:t>
        <a:bodyPr/>
        <a:lstStyle/>
        <a:p>
          <a:r>
            <a:rPr lang="en-US" b="1"/>
            <a:t>Students receive original work and correct and grade own work</a:t>
          </a:r>
          <a:endParaRPr lang="en-US"/>
        </a:p>
      </dgm:t>
    </dgm:pt>
    <dgm:pt modelId="{02237685-B1A6-49DC-B647-845703BF8CB5}" type="parTrans" cxnId="{BEE003D3-EDFC-42CC-B2C8-377728C0EC03}">
      <dgm:prSet/>
      <dgm:spPr/>
      <dgm:t>
        <a:bodyPr/>
        <a:lstStyle/>
        <a:p>
          <a:endParaRPr lang="en-US"/>
        </a:p>
      </dgm:t>
    </dgm:pt>
    <dgm:pt modelId="{F5DF6607-8A80-4ED4-B90D-3EE93034B70B}" type="sibTrans" cxnId="{BEE003D3-EDFC-42CC-B2C8-377728C0EC03}">
      <dgm:prSet/>
      <dgm:spPr/>
      <dgm:t>
        <a:bodyPr/>
        <a:lstStyle/>
        <a:p>
          <a:endParaRPr lang="en-US"/>
        </a:p>
      </dgm:t>
    </dgm:pt>
    <dgm:pt modelId="{44DAB9D6-FF92-4E04-9C68-D7E3FE56D2AB}">
      <dgm:prSet/>
      <dgm:spPr/>
      <dgm:t>
        <a:bodyPr/>
        <a:lstStyle/>
        <a:p>
          <a:r>
            <a:rPr lang="en-US" b="1"/>
            <a:t>Peer assessments, grading and discussions</a:t>
          </a:r>
          <a:endParaRPr lang="en-US"/>
        </a:p>
      </dgm:t>
    </dgm:pt>
    <dgm:pt modelId="{39B62F7B-B161-46C5-AF06-7BFB75F028F6}" type="parTrans" cxnId="{02326D9A-BBEA-4F07-92DA-DDF40A66A689}">
      <dgm:prSet/>
      <dgm:spPr/>
      <dgm:t>
        <a:bodyPr/>
        <a:lstStyle/>
        <a:p>
          <a:endParaRPr lang="en-US"/>
        </a:p>
      </dgm:t>
    </dgm:pt>
    <dgm:pt modelId="{E564A08D-2056-4718-91E9-80DB147DCFC2}" type="sibTrans" cxnId="{02326D9A-BBEA-4F07-92DA-DDF40A66A689}">
      <dgm:prSet/>
      <dgm:spPr/>
      <dgm:t>
        <a:bodyPr/>
        <a:lstStyle/>
        <a:p>
          <a:endParaRPr lang="en-US"/>
        </a:p>
      </dgm:t>
    </dgm:pt>
    <dgm:pt modelId="{0DD6EADE-A97C-4458-95C4-691F68DFE53D}">
      <dgm:prSet/>
      <dgm:spPr/>
      <dgm:t>
        <a:bodyPr/>
        <a:lstStyle/>
        <a:p>
          <a:r>
            <a:rPr lang="en-US" b="1"/>
            <a:t>Then, students receive annotated + graded work from tutor</a:t>
          </a:r>
          <a:endParaRPr lang="en-US"/>
        </a:p>
      </dgm:t>
    </dgm:pt>
    <dgm:pt modelId="{81698A0A-A982-499C-827A-C92FF8848DEA}" type="parTrans" cxnId="{B56D3539-B58D-410A-8BA5-2AEA16798AEC}">
      <dgm:prSet/>
      <dgm:spPr/>
      <dgm:t>
        <a:bodyPr/>
        <a:lstStyle/>
        <a:p>
          <a:endParaRPr lang="en-US"/>
        </a:p>
      </dgm:t>
    </dgm:pt>
    <dgm:pt modelId="{AB6DACF3-193F-4828-80E5-24DCA5EFF724}" type="sibTrans" cxnId="{B56D3539-B58D-410A-8BA5-2AEA16798AEC}">
      <dgm:prSet/>
      <dgm:spPr/>
      <dgm:t>
        <a:bodyPr/>
        <a:lstStyle/>
        <a:p>
          <a:endParaRPr lang="en-US"/>
        </a:p>
      </dgm:t>
    </dgm:pt>
    <dgm:pt modelId="{F86EE3B3-8526-4624-8B75-E32D2D6C76D4}" type="pres">
      <dgm:prSet presAssocID="{A13605FD-027E-4D97-9010-000BF4EBDC90}" presName="diagram" presStyleCnt="0">
        <dgm:presLayoutVars>
          <dgm:chPref val="1"/>
          <dgm:dir/>
          <dgm:animOne val="branch"/>
          <dgm:animLvl val="lvl"/>
          <dgm:resizeHandles/>
        </dgm:presLayoutVars>
      </dgm:prSet>
      <dgm:spPr/>
    </dgm:pt>
    <dgm:pt modelId="{3E050798-8540-4142-89F1-FCA240DB77FA}" type="pres">
      <dgm:prSet presAssocID="{16E19FD2-4BE6-4EFA-8C45-0C6871105D71}" presName="root" presStyleCnt="0"/>
      <dgm:spPr/>
    </dgm:pt>
    <dgm:pt modelId="{60F6E4F6-4670-4C1D-838F-CEA2CECEA619}" type="pres">
      <dgm:prSet presAssocID="{16E19FD2-4BE6-4EFA-8C45-0C6871105D71}" presName="rootComposite" presStyleCnt="0"/>
      <dgm:spPr/>
    </dgm:pt>
    <dgm:pt modelId="{542AB22E-D676-4F32-8904-4522199720AE}" type="pres">
      <dgm:prSet presAssocID="{16E19FD2-4BE6-4EFA-8C45-0C6871105D71}" presName="rootText" presStyleLbl="node1" presStyleIdx="0" presStyleCnt="6"/>
      <dgm:spPr/>
    </dgm:pt>
    <dgm:pt modelId="{F9D48F95-DF67-4D51-B63D-AFEA403CB1FC}" type="pres">
      <dgm:prSet presAssocID="{16E19FD2-4BE6-4EFA-8C45-0C6871105D71}" presName="rootConnector" presStyleLbl="node1" presStyleIdx="0" presStyleCnt="6"/>
      <dgm:spPr/>
    </dgm:pt>
    <dgm:pt modelId="{05A9F857-14D2-4451-BF14-F401DFA2F618}" type="pres">
      <dgm:prSet presAssocID="{16E19FD2-4BE6-4EFA-8C45-0C6871105D71}" presName="childShape" presStyleCnt="0"/>
      <dgm:spPr/>
    </dgm:pt>
    <dgm:pt modelId="{04E8F99B-E411-4F7C-8288-20E7DE7C6493}" type="pres">
      <dgm:prSet presAssocID="{19A79819-2E97-4863-94D8-8105ED9CB7B6}" presName="root" presStyleCnt="0"/>
      <dgm:spPr/>
    </dgm:pt>
    <dgm:pt modelId="{F9EBA604-5A65-4EAF-9AD6-429CE93DD3F1}" type="pres">
      <dgm:prSet presAssocID="{19A79819-2E97-4863-94D8-8105ED9CB7B6}" presName="rootComposite" presStyleCnt="0"/>
      <dgm:spPr/>
    </dgm:pt>
    <dgm:pt modelId="{D69EC050-AA96-41B9-A962-0912731425CD}" type="pres">
      <dgm:prSet presAssocID="{19A79819-2E97-4863-94D8-8105ED9CB7B6}" presName="rootText" presStyleLbl="node1" presStyleIdx="1" presStyleCnt="6"/>
      <dgm:spPr/>
    </dgm:pt>
    <dgm:pt modelId="{8AE522A0-0D42-4A33-817C-08A2D8C49B50}" type="pres">
      <dgm:prSet presAssocID="{19A79819-2E97-4863-94D8-8105ED9CB7B6}" presName="rootConnector" presStyleLbl="node1" presStyleIdx="1" presStyleCnt="6"/>
      <dgm:spPr/>
    </dgm:pt>
    <dgm:pt modelId="{6D5CC871-5E04-4C31-9463-CB5B9A54B6F0}" type="pres">
      <dgm:prSet presAssocID="{19A79819-2E97-4863-94D8-8105ED9CB7B6}" presName="childShape" presStyleCnt="0"/>
      <dgm:spPr/>
    </dgm:pt>
    <dgm:pt modelId="{3DCC76A2-6FAE-424E-87B6-BDAB0AA0809F}" type="pres">
      <dgm:prSet presAssocID="{D402057C-CC80-44D6-B4E5-62EC0E5C4516}" presName="root" presStyleCnt="0"/>
      <dgm:spPr/>
    </dgm:pt>
    <dgm:pt modelId="{747A6F19-DA65-41DB-BFDC-3B6034B3B064}" type="pres">
      <dgm:prSet presAssocID="{D402057C-CC80-44D6-B4E5-62EC0E5C4516}" presName="rootComposite" presStyleCnt="0"/>
      <dgm:spPr/>
    </dgm:pt>
    <dgm:pt modelId="{CB6B6739-7E7E-40EE-B8AF-FA207157464A}" type="pres">
      <dgm:prSet presAssocID="{D402057C-CC80-44D6-B4E5-62EC0E5C4516}" presName="rootText" presStyleLbl="node1" presStyleIdx="2" presStyleCnt="6"/>
      <dgm:spPr/>
    </dgm:pt>
    <dgm:pt modelId="{92DCA1BA-7870-425D-9330-EB2A45D787EC}" type="pres">
      <dgm:prSet presAssocID="{D402057C-CC80-44D6-B4E5-62EC0E5C4516}" presName="rootConnector" presStyleLbl="node1" presStyleIdx="2" presStyleCnt="6"/>
      <dgm:spPr/>
    </dgm:pt>
    <dgm:pt modelId="{8A01B7FB-8437-4FA2-8727-B66B68766112}" type="pres">
      <dgm:prSet presAssocID="{D402057C-CC80-44D6-B4E5-62EC0E5C4516}" presName="childShape" presStyleCnt="0"/>
      <dgm:spPr/>
    </dgm:pt>
    <dgm:pt modelId="{C4B0022D-F334-42F7-ADA6-90BFDC8B45F6}" type="pres">
      <dgm:prSet presAssocID="{16C86448-6B4E-471F-ABE9-244A107CD75F}" presName="Name13" presStyleLbl="parChTrans1D2" presStyleIdx="0" presStyleCnt="2"/>
      <dgm:spPr/>
    </dgm:pt>
    <dgm:pt modelId="{D423445E-E98D-4148-A0B2-98C1F07198B6}" type="pres">
      <dgm:prSet presAssocID="{938174D3-8EC0-4518-BEE5-5243D930C2A7}" presName="childText" presStyleLbl="bgAcc1" presStyleIdx="0" presStyleCnt="2">
        <dgm:presLayoutVars>
          <dgm:bulletEnabled val="1"/>
        </dgm:presLayoutVars>
      </dgm:prSet>
      <dgm:spPr/>
    </dgm:pt>
    <dgm:pt modelId="{5F06F5F5-B30C-4140-8F51-08FFFC0BF1FF}" type="pres">
      <dgm:prSet presAssocID="{ADFD4795-060F-432F-92C0-FED40256D2DB}" presName="root" presStyleCnt="0"/>
      <dgm:spPr/>
    </dgm:pt>
    <dgm:pt modelId="{9354A1A7-F865-451B-9D3C-675E9A047237}" type="pres">
      <dgm:prSet presAssocID="{ADFD4795-060F-432F-92C0-FED40256D2DB}" presName="rootComposite" presStyleCnt="0"/>
      <dgm:spPr/>
    </dgm:pt>
    <dgm:pt modelId="{DA914C7E-9C88-470E-94D2-6AD0F6E19A9C}" type="pres">
      <dgm:prSet presAssocID="{ADFD4795-060F-432F-92C0-FED40256D2DB}" presName="rootText" presStyleLbl="node1" presStyleIdx="3" presStyleCnt="6"/>
      <dgm:spPr/>
    </dgm:pt>
    <dgm:pt modelId="{9471D20E-BC3A-49DC-8330-9B81A0FEC306}" type="pres">
      <dgm:prSet presAssocID="{ADFD4795-060F-432F-92C0-FED40256D2DB}" presName="rootConnector" presStyleLbl="node1" presStyleIdx="3" presStyleCnt="6"/>
      <dgm:spPr/>
    </dgm:pt>
    <dgm:pt modelId="{7A346D62-1838-4372-9784-4A3305ABE9EC}" type="pres">
      <dgm:prSet presAssocID="{ADFD4795-060F-432F-92C0-FED40256D2DB}" presName="childShape" presStyleCnt="0"/>
      <dgm:spPr/>
    </dgm:pt>
    <dgm:pt modelId="{7BCBF50D-B86C-4B88-A4FF-8E9F7D90B42F}" type="pres">
      <dgm:prSet presAssocID="{02237685-B1A6-49DC-B647-845703BF8CB5}" presName="Name13" presStyleLbl="parChTrans1D2" presStyleIdx="1" presStyleCnt="2"/>
      <dgm:spPr/>
    </dgm:pt>
    <dgm:pt modelId="{46DA9D2C-57B0-45C9-835F-0B5C8B7D22CC}" type="pres">
      <dgm:prSet presAssocID="{93C725B4-D709-440C-B62F-A64B9F85CCAB}" presName="childText" presStyleLbl="bgAcc1" presStyleIdx="1" presStyleCnt="2">
        <dgm:presLayoutVars>
          <dgm:bulletEnabled val="1"/>
        </dgm:presLayoutVars>
      </dgm:prSet>
      <dgm:spPr/>
    </dgm:pt>
    <dgm:pt modelId="{C8EC269D-94D4-4080-B63F-B36577C9E4D7}" type="pres">
      <dgm:prSet presAssocID="{44DAB9D6-FF92-4E04-9C68-D7E3FE56D2AB}" presName="root" presStyleCnt="0"/>
      <dgm:spPr/>
    </dgm:pt>
    <dgm:pt modelId="{FFD1353C-8F7E-44B4-A54A-FA1811E33DCB}" type="pres">
      <dgm:prSet presAssocID="{44DAB9D6-FF92-4E04-9C68-D7E3FE56D2AB}" presName="rootComposite" presStyleCnt="0"/>
      <dgm:spPr/>
    </dgm:pt>
    <dgm:pt modelId="{9B722D02-0BA6-4929-88DD-73A006BA33A7}" type="pres">
      <dgm:prSet presAssocID="{44DAB9D6-FF92-4E04-9C68-D7E3FE56D2AB}" presName="rootText" presStyleLbl="node1" presStyleIdx="4" presStyleCnt="6"/>
      <dgm:spPr/>
    </dgm:pt>
    <dgm:pt modelId="{93BCC0D6-7527-4B8B-8904-89B0B29C3A08}" type="pres">
      <dgm:prSet presAssocID="{44DAB9D6-FF92-4E04-9C68-D7E3FE56D2AB}" presName="rootConnector" presStyleLbl="node1" presStyleIdx="4" presStyleCnt="6"/>
      <dgm:spPr/>
    </dgm:pt>
    <dgm:pt modelId="{2DB9A60D-9D87-4062-A5D2-32E3DF836CFB}" type="pres">
      <dgm:prSet presAssocID="{44DAB9D6-FF92-4E04-9C68-D7E3FE56D2AB}" presName="childShape" presStyleCnt="0"/>
      <dgm:spPr/>
    </dgm:pt>
    <dgm:pt modelId="{698144F3-E263-403D-B596-8E256CC7A19F}" type="pres">
      <dgm:prSet presAssocID="{0DD6EADE-A97C-4458-95C4-691F68DFE53D}" presName="root" presStyleCnt="0"/>
      <dgm:spPr/>
    </dgm:pt>
    <dgm:pt modelId="{8CF4E216-6688-49CD-89E5-4C610194F759}" type="pres">
      <dgm:prSet presAssocID="{0DD6EADE-A97C-4458-95C4-691F68DFE53D}" presName="rootComposite" presStyleCnt="0"/>
      <dgm:spPr/>
    </dgm:pt>
    <dgm:pt modelId="{5299EC3E-8F60-4CAE-9EB4-726A2DF521C3}" type="pres">
      <dgm:prSet presAssocID="{0DD6EADE-A97C-4458-95C4-691F68DFE53D}" presName="rootText" presStyleLbl="node1" presStyleIdx="5" presStyleCnt="6"/>
      <dgm:spPr/>
    </dgm:pt>
    <dgm:pt modelId="{3094E6BC-DE29-4214-A81E-3335EDE8400B}" type="pres">
      <dgm:prSet presAssocID="{0DD6EADE-A97C-4458-95C4-691F68DFE53D}" presName="rootConnector" presStyleLbl="node1" presStyleIdx="5" presStyleCnt="6"/>
      <dgm:spPr/>
    </dgm:pt>
    <dgm:pt modelId="{C98F5F9C-5250-4B78-B1C8-402A4F795CDE}" type="pres">
      <dgm:prSet presAssocID="{0DD6EADE-A97C-4458-95C4-691F68DFE53D}" presName="childShape" presStyleCnt="0"/>
      <dgm:spPr/>
    </dgm:pt>
  </dgm:ptLst>
  <dgm:cxnLst>
    <dgm:cxn modelId="{BD51690B-6C87-4D22-BBFE-95D6353A15A0}" srcId="{A13605FD-027E-4D97-9010-000BF4EBDC90}" destId="{ADFD4795-060F-432F-92C0-FED40256D2DB}" srcOrd="3" destOrd="0" parTransId="{27BA66D7-392B-4997-972F-45A9E3E8E15D}" sibTransId="{1827505F-A5B9-47F1-90FE-9D0A71D030C3}"/>
    <dgm:cxn modelId="{9884450D-F1F1-4B55-A9A7-D6E6911C458B}" type="presOf" srcId="{16C86448-6B4E-471F-ABE9-244A107CD75F}" destId="{C4B0022D-F334-42F7-ADA6-90BFDC8B45F6}" srcOrd="0" destOrd="0" presId="urn:microsoft.com/office/officeart/2005/8/layout/hierarchy3"/>
    <dgm:cxn modelId="{2EE4972F-45E2-4E16-8EA0-F1EA9EAA6140}" srcId="{A13605FD-027E-4D97-9010-000BF4EBDC90}" destId="{16E19FD2-4BE6-4EFA-8C45-0C6871105D71}" srcOrd="0" destOrd="0" parTransId="{F9B675D0-4805-45A1-857F-0F0CBA467F79}" sibTransId="{4CD907CB-530D-415A-985E-5BBFA6750488}"/>
    <dgm:cxn modelId="{D286D635-2343-421E-842F-399B8317DA5B}" type="presOf" srcId="{93C725B4-D709-440C-B62F-A64B9F85CCAB}" destId="{46DA9D2C-57B0-45C9-835F-0B5C8B7D22CC}" srcOrd="0" destOrd="0" presId="urn:microsoft.com/office/officeart/2005/8/layout/hierarchy3"/>
    <dgm:cxn modelId="{B56D3539-B58D-410A-8BA5-2AEA16798AEC}" srcId="{A13605FD-027E-4D97-9010-000BF4EBDC90}" destId="{0DD6EADE-A97C-4458-95C4-691F68DFE53D}" srcOrd="5" destOrd="0" parTransId="{81698A0A-A982-499C-827A-C92FF8848DEA}" sibTransId="{AB6DACF3-193F-4828-80E5-24DCA5EFF724}"/>
    <dgm:cxn modelId="{840AAA3F-386D-4FF4-B604-CF465B6011A9}" srcId="{A13605FD-027E-4D97-9010-000BF4EBDC90}" destId="{D402057C-CC80-44D6-B4E5-62EC0E5C4516}" srcOrd="2" destOrd="0" parTransId="{2472B318-A2E9-4967-AF23-3529D337A8A4}" sibTransId="{FFA4E9FF-E71D-4375-B23F-D55FCE4A6A71}"/>
    <dgm:cxn modelId="{F765175B-9401-479E-A4BF-B5B52E6BB465}" type="presOf" srcId="{19A79819-2E97-4863-94D8-8105ED9CB7B6}" destId="{D69EC050-AA96-41B9-A962-0912731425CD}" srcOrd="0" destOrd="0" presId="urn:microsoft.com/office/officeart/2005/8/layout/hierarchy3"/>
    <dgm:cxn modelId="{14A56460-B2EE-4D46-860F-E09A7DB3197D}" type="presOf" srcId="{02237685-B1A6-49DC-B647-845703BF8CB5}" destId="{7BCBF50D-B86C-4B88-A4FF-8E9F7D90B42F}" srcOrd="0" destOrd="0" presId="urn:microsoft.com/office/officeart/2005/8/layout/hierarchy3"/>
    <dgm:cxn modelId="{E94B5850-1205-4519-BD99-E2F2BE229A16}" type="presOf" srcId="{44DAB9D6-FF92-4E04-9C68-D7E3FE56D2AB}" destId="{9B722D02-0BA6-4929-88DD-73A006BA33A7}" srcOrd="0" destOrd="0" presId="urn:microsoft.com/office/officeart/2005/8/layout/hierarchy3"/>
    <dgm:cxn modelId="{84B60752-86B0-451B-9705-C289C0846753}" type="presOf" srcId="{938174D3-8EC0-4518-BEE5-5243D930C2A7}" destId="{D423445E-E98D-4148-A0B2-98C1F07198B6}" srcOrd="0" destOrd="0" presId="urn:microsoft.com/office/officeart/2005/8/layout/hierarchy3"/>
    <dgm:cxn modelId="{A30ED276-97E1-49F9-8B72-38AFF14CBB24}" type="presOf" srcId="{0DD6EADE-A97C-4458-95C4-691F68DFE53D}" destId="{5299EC3E-8F60-4CAE-9EB4-726A2DF521C3}" srcOrd="0" destOrd="0" presId="urn:microsoft.com/office/officeart/2005/8/layout/hierarchy3"/>
    <dgm:cxn modelId="{BCF1417E-E08C-436E-B324-C5D52DFF702D}" type="presOf" srcId="{ADFD4795-060F-432F-92C0-FED40256D2DB}" destId="{DA914C7E-9C88-470E-94D2-6AD0F6E19A9C}" srcOrd="0" destOrd="0" presId="urn:microsoft.com/office/officeart/2005/8/layout/hierarchy3"/>
    <dgm:cxn modelId="{508B4186-38E0-436F-86E1-F5F69DBBBD9B}" type="presOf" srcId="{A13605FD-027E-4D97-9010-000BF4EBDC90}" destId="{F86EE3B3-8526-4624-8B75-E32D2D6C76D4}" srcOrd="0" destOrd="0" presId="urn:microsoft.com/office/officeart/2005/8/layout/hierarchy3"/>
    <dgm:cxn modelId="{72698B91-8489-411F-A39A-3B902DEB33C9}" type="presOf" srcId="{D402057C-CC80-44D6-B4E5-62EC0E5C4516}" destId="{CB6B6739-7E7E-40EE-B8AF-FA207157464A}" srcOrd="0" destOrd="0" presId="urn:microsoft.com/office/officeart/2005/8/layout/hierarchy3"/>
    <dgm:cxn modelId="{0BEBC496-E83C-4543-B7C7-9F5F48BAFE3C}" type="presOf" srcId="{44DAB9D6-FF92-4E04-9C68-D7E3FE56D2AB}" destId="{93BCC0D6-7527-4B8B-8904-89B0B29C3A08}" srcOrd="1" destOrd="0" presId="urn:microsoft.com/office/officeart/2005/8/layout/hierarchy3"/>
    <dgm:cxn modelId="{654C0398-3F5B-4529-812A-2ECAE11F4BBF}" type="presOf" srcId="{ADFD4795-060F-432F-92C0-FED40256D2DB}" destId="{9471D20E-BC3A-49DC-8330-9B81A0FEC306}" srcOrd="1" destOrd="0" presId="urn:microsoft.com/office/officeart/2005/8/layout/hierarchy3"/>
    <dgm:cxn modelId="{02326D9A-BBEA-4F07-92DA-DDF40A66A689}" srcId="{A13605FD-027E-4D97-9010-000BF4EBDC90}" destId="{44DAB9D6-FF92-4E04-9C68-D7E3FE56D2AB}" srcOrd="4" destOrd="0" parTransId="{39B62F7B-B161-46C5-AF06-7BFB75F028F6}" sibTransId="{E564A08D-2056-4718-91E9-80DB147DCFC2}"/>
    <dgm:cxn modelId="{A57D7E9F-FC16-40FF-B306-11BA46C96581}" type="presOf" srcId="{0DD6EADE-A97C-4458-95C4-691F68DFE53D}" destId="{3094E6BC-DE29-4214-A81E-3335EDE8400B}" srcOrd="1" destOrd="0" presId="urn:microsoft.com/office/officeart/2005/8/layout/hierarchy3"/>
    <dgm:cxn modelId="{281967A2-0A19-47D7-9B02-C0F151FB27A9}" type="presOf" srcId="{19A79819-2E97-4863-94D8-8105ED9CB7B6}" destId="{8AE522A0-0D42-4A33-817C-08A2D8C49B50}" srcOrd="1" destOrd="0" presId="urn:microsoft.com/office/officeart/2005/8/layout/hierarchy3"/>
    <dgm:cxn modelId="{816EE2B0-62FF-47B3-B4D7-CC29759FCF45}" type="presOf" srcId="{D402057C-CC80-44D6-B4E5-62EC0E5C4516}" destId="{92DCA1BA-7870-425D-9330-EB2A45D787EC}" srcOrd="1" destOrd="0" presId="urn:microsoft.com/office/officeart/2005/8/layout/hierarchy3"/>
    <dgm:cxn modelId="{782399B9-A5F5-415A-BEE6-4A9CFE3B8E4B}" type="presOf" srcId="{16E19FD2-4BE6-4EFA-8C45-0C6871105D71}" destId="{542AB22E-D676-4F32-8904-4522199720AE}" srcOrd="0" destOrd="0" presId="urn:microsoft.com/office/officeart/2005/8/layout/hierarchy3"/>
    <dgm:cxn modelId="{353835BE-F363-4073-90E8-847920E10EA9}" srcId="{A13605FD-027E-4D97-9010-000BF4EBDC90}" destId="{19A79819-2E97-4863-94D8-8105ED9CB7B6}" srcOrd="1" destOrd="0" parTransId="{09129BAC-D1C6-46F2-B708-D2C20A20C1D2}" sibTransId="{917CDC2A-AA59-41A7-8A01-98FF59287842}"/>
    <dgm:cxn modelId="{D2EB55C1-4E00-47A9-81D2-EA00E37AA00C}" type="presOf" srcId="{16E19FD2-4BE6-4EFA-8C45-0C6871105D71}" destId="{F9D48F95-DF67-4D51-B63D-AFEA403CB1FC}" srcOrd="1" destOrd="0" presId="urn:microsoft.com/office/officeart/2005/8/layout/hierarchy3"/>
    <dgm:cxn modelId="{AFB7CBD1-C922-4346-95D1-04428920320B}" srcId="{D402057C-CC80-44D6-B4E5-62EC0E5C4516}" destId="{938174D3-8EC0-4518-BEE5-5243D930C2A7}" srcOrd="0" destOrd="0" parTransId="{16C86448-6B4E-471F-ABE9-244A107CD75F}" sibTransId="{4CF110A7-54F6-4284-8D88-06B93E29221C}"/>
    <dgm:cxn modelId="{BEE003D3-EDFC-42CC-B2C8-377728C0EC03}" srcId="{ADFD4795-060F-432F-92C0-FED40256D2DB}" destId="{93C725B4-D709-440C-B62F-A64B9F85CCAB}" srcOrd="0" destOrd="0" parTransId="{02237685-B1A6-49DC-B647-845703BF8CB5}" sibTransId="{F5DF6607-8A80-4ED4-B90D-3EE93034B70B}"/>
    <dgm:cxn modelId="{1067512A-5E68-406F-85AD-8A36192AA2A5}" type="presParOf" srcId="{F86EE3B3-8526-4624-8B75-E32D2D6C76D4}" destId="{3E050798-8540-4142-89F1-FCA240DB77FA}" srcOrd="0" destOrd="0" presId="urn:microsoft.com/office/officeart/2005/8/layout/hierarchy3"/>
    <dgm:cxn modelId="{4093D4BD-7388-4480-9581-F5A4D5659A8C}" type="presParOf" srcId="{3E050798-8540-4142-89F1-FCA240DB77FA}" destId="{60F6E4F6-4670-4C1D-838F-CEA2CECEA619}" srcOrd="0" destOrd="0" presId="urn:microsoft.com/office/officeart/2005/8/layout/hierarchy3"/>
    <dgm:cxn modelId="{C523D5F9-FDE9-4756-A447-B3140F6B956A}" type="presParOf" srcId="{60F6E4F6-4670-4C1D-838F-CEA2CECEA619}" destId="{542AB22E-D676-4F32-8904-4522199720AE}" srcOrd="0" destOrd="0" presId="urn:microsoft.com/office/officeart/2005/8/layout/hierarchy3"/>
    <dgm:cxn modelId="{92CA3179-8B39-4CBE-B8AC-E3F3B41C0D10}" type="presParOf" srcId="{60F6E4F6-4670-4C1D-838F-CEA2CECEA619}" destId="{F9D48F95-DF67-4D51-B63D-AFEA403CB1FC}" srcOrd="1" destOrd="0" presId="urn:microsoft.com/office/officeart/2005/8/layout/hierarchy3"/>
    <dgm:cxn modelId="{45786FC4-196C-4255-8A05-9D97ED48B76C}" type="presParOf" srcId="{3E050798-8540-4142-89F1-FCA240DB77FA}" destId="{05A9F857-14D2-4451-BF14-F401DFA2F618}" srcOrd="1" destOrd="0" presId="urn:microsoft.com/office/officeart/2005/8/layout/hierarchy3"/>
    <dgm:cxn modelId="{38ADF047-41C3-4E3E-B859-136FD9382645}" type="presParOf" srcId="{F86EE3B3-8526-4624-8B75-E32D2D6C76D4}" destId="{04E8F99B-E411-4F7C-8288-20E7DE7C6493}" srcOrd="1" destOrd="0" presId="urn:microsoft.com/office/officeart/2005/8/layout/hierarchy3"/>
    <dgm:cxn modelId="{89ECD2B6-08A8-40AD-A830-72E05EC1B23A}" type="presParOf" srcId="{04E8F99B-E411-4F7C-8288-20E7DE7C6493}" destId="{F9EBA604-5A65-4EAF-9AD6-429CE93DD3F1}" srcOrd="0" destOrd="0" presId="urn:microsoft.com/office/officeart/2005/8/layout/hierarchy3"/>
    <dgm:cxn modelId="{C4985BEB-69A9-415F-A5F2-6E3CB66AF3EE}" type="presParOf" srcId="{F9EBA604-5A65-4EAF-9AD6-429CE93DD3F1}" destId="{D69EC050-AA96-41B9-A962-0912731425CD}" srcOrd="0" destOrd="0" presId="urn:microsoft.com/office/officeart/2005/8/layout/hierarchy3"/>
    <dgm:cxn modelId="{67ED172D-0BD9-41CD-8E1A-0308D7B59292}" type="presParOf" srcId="{F9EBA604-5A65-4EAF-9AD6-429CE93DD3F1}" destId="{8AE522A0-0D42-4A33-817C-08A2D8C49B50}" srcOrd="1" destOrd="0" presId="urn:microsoft.com/office/officeart/2005/8/layout/hierarchy3"/>
    <dgm:cxn modelId="{813474D5-43FE-44E6-9424-D6E8B1EC46E2}" type="presParOf" srcId="{04E8F99B-E411-4F7C-8288-20E7DE7C6493}" destId="{6D5CC871-5E04-4C31-9463-CB5B9A54B6F0}" srcOrd="1" destOrd="0" presId="urn:microsoft.com/office/officeart/2005/8/layout/hierarchy3"/>
    <dgm:cxn modelId="{9B1995EE-6B2F-4B68-B7F4-B22F7411AC59}" type="presParOf" srcId="{F86EE3B3-8526-4624-8B75-E32D2D6C76D4}" destId="{3DCC76A2-6FAE-424E-87B6-BDAB0AA0809F}" srcOrd="2" destOrd="0" presId="urn:microsoft.com/office/officeart/2005/8/layout/hierarchy3"/>
    <dgm:cxn modelId="{0436D95F-DB91-4024-8678-2E737CA8C694}" type="presParOf" srcId="{3DCC76A2-6FAE-424E-87B6-BDAB0AA0809F}" destId="{747A6F19-DA65-41DB-BFDC-3B6034B3B064}" srcOrd="0" destOrd="0" presId="urn:microsoft.com/office/officeart/2005/8/layout/hierarchy3"/>
    <dgm:cxn modelId="{0165B019-8274-4899-8731-D9596FBDAC3C}" type="presParOf" srcId="{747A6F19-DA65-41DB-BFDC-3B6034B3B064}" destId="{CB6B6739-7E7E-40EE-B8AF-FA207157464A}" srcOrd="0" destOrd="0" presId="urn:microsoft.com/office/officeart/2005/8/layout/hierarchy3"/>
    <dgm:cxn modelId="{814E45A7-CFC6-4835-A50E-6487B3E2D5C8}" type="presParOf" srcId="{747A6F19-DA65-41DB-BFDC-3B6034B3B064}" destId="{92DCA1BA-7870-425D-9330-EB2A45D787EC}" srcOrd="1" destOrd="0" presId="urn:microsoft.com/office/officeart/2005/8/layout/hierarchy3"/>
    <dgm:cxn modelId="{E42D0D02-8D74-40DA-AF46-92F2CF9B1BB4}" type="presParOf" srcId="{3DCC76A2-6FAE-424E-87B6-BDAB0AA0809F}" destId="{8A01B7FB-8437-4FA2-8727-B66B68766112}" srcOrd="1" destOrd="0" presId="urn:microsoft.com/office/officeart/2005/8/layout/hierarchy3"/>
    <dgm:cxn modelId="{6D38EB63-B7C3-4928-8599-A84BEC795210}" type="presParOf" srcId="{8A01B7FB-8437-4FA2-8727-B66B68766112}" destId="{C4B0022D-F334-42F7-ADA6-90BFDC8B45F6}" srcOrd="0" destOrd="0" presId="urn:microsoft.com/office/officeart/2005/8/layout/hierarchy3"/>
    <dgm:cxn modelId="{9E78F3C3-C535-4071-9DD6-8FCF9F3FFB61}" type="presParOf" srcId="{8A01B7FB-8437-4FA2-8727-B66B68766112}" destId="{D423445E-E98D-4148-A0B2-98C1F07198B6}" srcOrd="1" destOrd="0" presId="urn:microsoft.com/office/officeart/2005/8/layout/hierarchy3"/>
    <dgm:cxn modelId="{364328D3-91A9-4FD8-A9B9-8EF12572376E}" type="presParOf" srcId="{F86EE3B3-8526-4624-8B75-E32D2D6C76D4}" destId="{5F06F5F5-B30C-4140-8F51-08FFFC0BF1FF}" srcOrd="3" destOrd="0" presId="urn:microsoft.com/office/officeart/2005/8/layout/hierarchy3"/>
    <dgm:cxn modelId="{B4A17F26-2A6C-46BB-BC34-85046BAB48AF}" type="presParOf" srcId="{5F06F5F5-B30C-4140-8F51-08FFFC0BF1FF}" destId="{9354A1A7-F865-451B-9D3C-675E9A047237}" srcOrd="0" destOrd="0" presId="urn:microsoft.com/office/officeart/2005/8/layout/hierarchy3"/>
    <dgm:cxn modelId="{0753D539-498A-4D35-A6D0-8E4027EBA25D}" type="presParOf" srcId="{9354A1A7-F865-451B-9D3C-675E9A047237}" destId="{DA914C7E-9C88-470E-94D2-6AD0F6E19A9C}" srcOrd="0" destOrd="0" presId="urn:microsoft.com/office/officeart/2005/8/layout/hierarchy3"/>
    <dgm:cxn modelId="{E5142856-5FA2-45A8-A300-1933AAB24E6A}" type="presParOf" srcId="{9354A1A7-F865-451B-9D3C-675E9A047237}" destId="{9471D20E-BC3A-49DC-8330-9B81A0FEC306}" srcOrd="1" destOrd="0" presId="urn:microsoft.com/office/officeart/2005/8/layout/hierarchy3"/>
    <dgm:cxn modelId="{214014D4-433F-4E02-81E7-6D5765F63D3E}" type="presParOf" srcId="{5F06F5F5-B30C-4140-8F51-08FFFC0BF1FF}" destId="{7A346D62-1838-4372-9784-4A3305ABE9EC}" srcOrd="1" destOrd="0" presId="urn:microsoft.com/office/officeart/2005/8/layout/hierarchy3"/>
    <dgm:cxn modelId="{26BECCA2-6FE7-4164-B9EE-4156F9E1375C}" type="presParOf" srcId="{7A346D62-1838-4372-9784-4A3305ABE9EC}" destId="{7BCBF50D-B86C-4B88-A4FF-8E9F7D90B42F}" srcOrd="0" destOrd="0" presId="urn:microsoft.com/office/officeart/2005/8/layout/hierarchy3"/>
    <dgm:cxn modelId="{91B35A05-17D2-40B9-99BC-683FCF42DA3B}" type="presParOf" srcId="{7A346D62-1838-4372-9784-4A3305ABE9EC}" destId="{46DA9D2C-57B0-45C9-835F-0B5C8B7D22CC}" srcOrd="1" destOrd="0" presId="urn:microsoft.com/office/officeart/2005/8/layout/hierarchy3"/>
    <dgm:cxn modelId="{D9373CE4-3FC5-442D-8EC7-8F004C40D07E}" type="presParOf" srcId="{F86EE3B3-8526-4624-8B75-E32D2D6C76D4}" destId="{C8EC269D-94D4-4080-B63F-B36577C9E4D7}" srcOrd="4" destOrd="0" presId="urn:microsoft.com/office/officeart/2005/8/layout/hierarchy3"/>
    <dgm:cxn modelId="{91BC26D2-D31B-4FB4-8593-7165AEFBFF87}" type="presParOf" srcId="{C8EC269D-94D4-4080-B63F-B36577C9E4D7}" destId="{FFD1353C-8F7E-44B4-A54A-FA1811E33DCB}" srcOrd="0" destOrd="0" presId="urn:microsoft.com/office/officeart/2005/8/layout/hierarchy3"/>
    <dgm:cxn modelId="{99755DE3-9810-4C6E-B949-33E8A03937FB}" type="presParOf" srcId="{FFD1353C-8F7E-44B4-A54A-FA1811E33DCB}" destId="{9B722D02-0BA6-4929-88DD-73A006BA33A7}" srcOrd="0" destOrd="0" presId="urn:microsoft.com/office/officeart/2005/8/layout/hierarchy3"/>
    <dgm:cxn modelId="{8B42F461-77C2-40E9-AB16-B698A73A5EAD}" type="presParOf" srcId="{FFD1353C-8F7E-44B4-A54A-FA1811E33DCB}" destId="{93BCC0D6-7527-4B8B-8904-89B0B29C3A08}" srcOrd="1" destOrd="0" presId="urn:microsoft.com/office/officeart/2005/8/layout/hierarchy3"/>
    <dgm:cxn modelId="{6F8737E1-C34A-4F72-ABC7-ABE1FBA465FA}" type="presParOf" srcId="{C8EC269D-94D4-4080-B63F-B36577C9E4D7}" destId="{2DB9A60D-9D87-4062-A5D2-32E3DF836CFB}" srcOrd="1" destOrd="0" presId="urn:microsoft.com/office/officeart/2005/8/layout/hierarchy3"/>
    <dgm:cxn modelId="{4F1036E5-FCE2-4306-99D1-76765947288A}" type="presParOf" srcId="{F86EE3B3-8526-4624-8B75-E32D2D6C76D4}" destId="{698144F3-E263-403D-B596-8E256CC7A19F}" srcOrd="5" destOrd="0" presId="urn:microsoft.com/office/officeart/2005/8/layout/hierarchy3"/>
    <dgm:cxn modelId="{EF011677-2F78-4C4D-848D-35FFB062415F}" type="presParOf" srcId="{698144F3-E263-403D-B596-8E256CC7A19F}" destId="{8CF4E216-6688-49CD-89E5-4C610194F759}" srcOrd="0" destOrd="0" presId="urn:microsoft.com/office/officeart/2005/8/layout/hierarchy3"/>
    <dgm:cxn modelId="{629E46EE-545F-4C9C-980B-510784B87099}" type="presParOf" srcId="{8CF4E216-6688-49CD-89E5-4C610194F759}" destId="{5299EC3E-8F60-4CAE-9EB4-726A2DF521C3}" srcOrd="0" destOrd="0" presId="urn:microsoft.com/office/officeart/2005/8/layout/hierarchy3"/>
    <dgm:cxn modelId="{0BC409F2-EA77-4417-A02C-B69E2294D329}" type="presParOf" srcId="{8CF4E216-6688-49CD-89E5-4C610194F759}" destId="{3094E6BC-DE29-4214-A81E-3335EDE8400B}" srcOrd="1" destOrd="0" presId="urn:microsoft.com/office/officeart/2005/8/layout/hierarchy3"/>
    <dgm:cxn modelId="{EC6A9D97-2A02-4A91-A5E7-A9A65D6861FE}" type="presParOf" srcId="{698144F3-E263-403D-B596-8E256CC7A19F}" destId="{C98F5F9C-5250-4B78-B1C8-402A4F795C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633CB-79CB-4782-8B8C-AB3563E5E2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8300B516-147E-4EF3-BCCD-DB6DFC3F6DFB}">
      <dgm:prSet phldrT="[Text]" custT="1"/>
      <dgm:spPr/>
      <dgm:t>
        <a:bodyPr/>
        <a:lstStyle/>
        <a:p>
          <a:r>
            <a:rPr lang="en-GB" sz="1800" dirty="0"/>
            <a:t>FEBUARY: Negotiate criteria </a:t>
          </a:r>
        </a:p>
      </dgm:t>
    </dgm:pt>
    <dgm:pt modelId="{1FFA93C7-AB37-4424-981C-BDC62A0605A6}" type="parTrans" cxnId="{A2EAC531-0C03-48FB-A213-B2027454781D}">
      <dgm:prSet/>
      <dgm:spPr/>
      <dgm:t>
        <a:bodyPr/>
        <a:lstStyle/>
        <a:p>
          <a:endParaRPr lang="en-GB"/>
        </a:p>
      </dgm:t>
    </dgm:pt>
    <dgm:pt modelId="{75D21258-9CA2-40FD-ACED-2F473D18A81C}" type="sibTrans" cxnId="{A2EAC531-0C03-48FB-A213-B2027454781D}">
      <dgm:prSet/>
      <dgm:spPr/>
      <dgm:t>
        <a:bodyPr/>
        <a:lstStyle/>
        <a:p>
          <a:endParaRPr lang="en-GB"/>
        </a:p>
      </dgm:t>
    </dgm:pt>
    <dgm:pt modelId="{4DF1DB3A-3CA0-4E53-91D3-1E85E62848D8}">
      <dgm:prSet phldrT="[Text]"/>
      <dgm:spPr/>
      <dgm:t>
        <a:bodyPr/>
        <a:lstStyle/>
        <a:p>
          <a:r>
            <a:rPr lang="en-GB" dirty="0"/>
            <a:t>Increase in confidence regarding structure and grades  (processes)</a:t>
          </a:r>
        </a:p>
      </dgm:t>
    </dgm:pt>
    <dgm:pt modelId="{1E817318-3845-4BCA-BAC8-EA10122A4A18}" type="parTrans" cxnId="{D9ACA254-5B44-4A20-9C0E-CB7143B141A0}">
      <dgm:prSet/>
      <dgm:spPr/>
      <dgm:t>
        <a:bodyPr/>
        <a:lstStyle/>
        <a:p>
          <a:endParaRPr lang="en-GB"/>
        </a:p>
      </dgm:t>
    </dgm:pt>
    <dgm:pt modelId="{74ED50A3-26D6-4F24-83DB-D61F1C5FACB0}" type="sibTrans" cxnId="{D9ACA254-5B44-4A20-9C0E-CB7143B141A0}">
      <dgm:prSet/>
      <dgm:spPr/>
      <dgm:t>
        <a:bodyPr/>
        <a:lstStyle/>
        <a:p>
          <a:endParaRPr lang="en-GB"/>
        </a:p>
      </dgm:t>
    </dgm:pt>
    <dgm:pt modelId="{F4136405-16D4-41A5-AD4E-1CEE69496159}">
      <dgm:prSet phldrT="[Text]"/>
      <dgm:spPr/>
      <dgm:t>
        <a:bodyPr/>
        <a:lstStyle/>
        <a:p>
          <a:r>
            <a:rPr lang="en-GB" dirty="0"/>
            <a:t>Less focus around topic/arguments/ideas</a:t>
          </a:r>
        </a:p>
      </dgm:t>
    </dgm:pt>
    <dgm:pt modelId="{9349AE32-3F6B-46FD-B03C-CA7DBBFD3C4A}" type="parTrans" cxnId="{DA1B2F1A-050D-4944-BE31-854BF60966DF}">
      <dgm:prSet/>
      <dgm:spPr/>
      <dgm:t>
        <a:bodyPr/>
        <a:lstStyle/>
        <a:p>
          <a:endParaRPr lang="en-GB"/>
        </a:p>
      </dgm:t>
    </dgm:pt>
    <dgm:pt modelId="{9246D9B5-D187-4516-B12E-89CB105C0DE7}" type="sibTrans" cxnId="{DA1B2F1A-050D-4944-BE31-854BF60966DF}">
      <dgm:prSet/>
      <dgm:spPr/>
      <dgm:t>
        <a:bodyPr/>
        <a:lstStyle/>
        <a:p>
          <a:endParaRPr lang="en-GB"/>
        </a:p>
      </dgm:t>
    </dgm:pt>
    <dgm:pt modelId="{915179C3-32C5-4DFE-BB3C-9C51D1729808}">
      <dgm:prSet phldrT="[Text]"/>
      <dgm:spPr/>
      <dgm:t>
        <a:bodyPr/>
        <a:lstStyle/>
        <a:p>
          <a:r>
            <a:rPr lang="en-GB" dirty="0"/>
            <a:t>MARCH: submit work (FB 2 weeks)</a:t>
          </a:r>
        </a:p>
      </dgm:t>
    </dgm:pt>
    <dgm:pt modelId="{C5667180-475F-4A3B-88E0-93A66B241CD9}" type="parTrans" cxnId="{1CBA129F-0856-49A1-9CE8-4AE761837652}">
      <dgm:prSet/>
      <dgm:spPr/>
      <dgm:t>
        <a:bodyPr/>
        <a:lstStyle/>
        <a:p>
          <a:endParaRPr lang="en-GB"/>
        </a:p>
      </dgm:t>
    </dgm:pt>
    <dgm:pt modelId="{6ED71910-ABB1-4116-A213-0CEACA724BB0}" type="sibTrans" cxnId="{1CBA129F-0856-49A1-9CE8-4AE761837652}">
      <dgm:prSet/>
      <dgm:spPr/>
      <dgm:t>
        <a:bodyPr/>
        <a:lstStyle/>
        <a:p>
          <a:endParaRPr lang="en-GB"/>
        </a:p>
      </dgm:t>
    </dgm:pt>
    <dgm:pt modelId="{F13025DC-BAD5-46AA-87CB-0DA7E9B326A4}">
      <dgm:prSet phldrT="[Text]"/>
      <dgm:spPr/>
      <dgm:t>
        <a:bodyPr/>
        <a:lstStyle/>
        <a:p>
          <a:r>
            <a:rPr lang="en-GB" dirty="0"/>
            <a:t>Research and structure went well</a:t>
          </a:r>
        </a:p>
      </dgm:t>
    </dgm:pt>
    <dgm:pt modelId="{9D008B54-C829-47CB-838B-ABF67B183FFC}" type="parTrans" cxnId="{2154EE3D-DD8A-477E-920E-9848A9017F72}">
      <dgm:prSet/>
      <dgm:spPr/>
      <dgm:t>
        <a:bodyPr/>
        <a:lstStyle/>
        <a:p>
          <a:endParaRPr lang="en-GB"/>
        </a:p>
      </dgm:t>
    </dgm:pt>
    <dgm:pt modelId="{EC92BF99-2AEC-48D4-82BF-C6160985AC7E}" type="sibTrans" cxnId="{2154EE3D-DD8A-477E-920E-9848A9017F72}">
      <dgm:prSet/>
      <dgm:spPr/>
      <dgm:t>
        <a:bodyPr/>
        <a:lstStyle/>
        <a:p>
          <a:endParaRPr lang="en-GB"/>
        </a:p>
      </dgm:t>
    </dgm:pt>
    <dgm:pt modelId="{1D64B1BE-8D75-4B65-8E20-017ACF3227F0}">
      <dgm:prSet phldrT="[Text]"/>
      <dgm:spPr/>
      <dgm:t>
        <a:bodyPr/>
        <a:lstStyle/>
        <a:p>
          <a:r>
            <a:rPr lang="en-GB" dirty="0"/>
            <a:t>Reflected that they would read more next time</a:t>
          </a:r>
        </a:p>
      </dgm:t>
    </dgm:pt>
    <dgm:pt modelId="{122CB04A-0142-495D-B21C-73E97FDE4AA4}" type="parTrans" cxnId="{9EEF77FF-FBCD-4756-93D8-490625EC0A52}">
      <dgm:prSet/>
      <dgm:spPr/>
      <dgm:t>
        <a:bodyPr/>
        <a:lstStyle/>
        <a:p>
          <a:endParaRPr lang="en-GB"/>
        </a:p>
      </dgm:t>
    </dgm:pt>
    <dgm:pt modelId="{67A38438-7A76-432E-B956-270C0804E1B1}" type="sibTrans" cxnId="{9EEF77FF-FBCD-4756-93D8-490625EC0A52}">
      <dgm:prSet/>
      <dgm:spPr/>
      <dgm:t>
        <a:bodyPr/>
        <a:lstStyle/>
        <a:p>
          <a:endParaRPr lang="en-GB"/>
        </a:p>
      </dgm:t>
    </dgm:pt>
    <dgm:pt modelId="{9DE3BE4F-F370-4BD1-B48C-B61A9CC7BF55}">
      <dgm:prSet phldrT="[Text]"/>
      <dgm:spPr/>
      <dgm:t>
        <a:bodyPr/>
        <a:lstStyle/>
        <a:p>
          <a:r>
            <a:rPr lang="en-GB" dirty="0"/>
            <a:t>Self doubt about the arguments and ideas</a:t>
          </a:r>
        </a:p>
      </dgm:t>
    </dgm:pt>
    <dgm:pt modelId="{15E05E52-CE34-4A63-8545-B601D54498A3}" type="parTrans" cxnId="{C67BE286-CA4E-48DA-A6D0-A076F2C87CC9}">
      <dgm:prSet/>
      <dgm:spPr/>
      <dgm:t>
        <a:bodyPr/>
        <a:lstStyle/>
        <a:p>
          <a:endParaRPr lang="en-GB"/>
        </a:p>
      </dgm:t>
    </dgm:pt>
    <dgm:pt modelId="{F44FA50E-A792-417A-8F91-A8176ED25ACF}" type="sibTrans" cxnId="{C67BE286-CA4E-48DA-A6D0-A076F2C87CC9}">
      <dgm:prSet/>
      <dgm:spPr/>
      <dgm:t>
        <a:bodyPr/>
        <a:lstStyle/>
        <a:p>
          <a:endParaRPr lang="en-GB"/>
        </a:p>
      </dgm:t>
    </dgm:pt>
    <dgm:pt modelId="{D3889BC1-4419-46CF-B566-A3493CB92AD9}">
      <dgm:prSet phldrT="[Text]"/>
      <dgm:spPr/>
      <dgm:t>
        <a:bodyPr/>
        <a:lstStyle/>
        <a:p>
          <a:r>
            <a:rPr lang="en-GB" dirty="0"/>
            <a:t>APRIL: SSA</a:t>
          </a:r>
        </a:p>
      </dgm:t>
    </dgm:pt>
    <dgm:pt modelId="{4109D673-63E9-47B9-98EE-EC955590170E}" type="parTrans" cxnId="{650697A7-27DA-4629-94AB-9EDBCEBFBD47}">
      <dgm:prSet/>
      <dgm:spPr/>
      <dgm:t>
        <a:bodyPr/>
        <a:lstStyle/>
        <a:p>
          <a:endParaRPr lang="en-GB"/>
        </a:p>
      </dgm:t>
    </dgm:pt>
    <dgm:pt modelId="{54487AF8-3E4A-456C-8C0E-0AF58777E1E9}" type="sibTrans" cxnId="{650697A7-27DA-4629-94AB-9EDBCEBFBD47}">
      <dgm:prSet/>
      <dgm:spPr/>
      <dgm:t>
        <a:bodyPr/>
        <a:lstStyle/>
        <a:p>
          <a:endParaRPr lang="en-GB"/>
        </a:p>
      </dgm:t>
    </dgm:pt>
    <dgm:pt modelId="{3585E980-8C88-494A-A591-BBF615909C4E}">
      <dgm:prSet phldrT="[Text]"/>
      <dgm:spPr/>
      <dgm:t>
        <a:bodyPr/>
        <a:lstStyle/>
        <a:p>
          <a:r>
            <a:rPr lang="en-GB" dirty="0"/>
            <a:t>Feedback helpful; matched my own judgment  </a:t>
          </a:r>
        </a:p>
      </dgm:t>
    </dgm:pt>
    <dgm:pt modelId="{E17417AA-9009-47C8-B303-73852C5D6147}" type="parTrans" cxnId="{CA097A95-238D-45F7-B100-E36F9E7E87E0}">
      <dgm:prSet/>
      <dgm:spPr/>
      <dgm:t>
        <a:bodyPr/>
        <a:lstStyle/>
        <a:p>
          <a:endParaRPr lang="en-GB"/>
        </a:p>
      </dgm:t>
    </dgm:pt>
    <dgm:pt modelId="{4B98ED9C-F0E5-4911-84A1-589822368B8A}" type="sibTrans" cxnId="{CA097A95-238D-45F7-B100-E36F9E7E87E0}">
      <dgm:prSet/>
      <dgm:spPr/>
      <dgm:t>
        <a:bodyPr/>
        <a:lstStyle/>
        <a:p>
          <a:endParaRPr lang="en-GB"/>
        </a:p>
      </dgm:t>
    </dgm:pt>
    <dgm:pt modelId="{64C24139-7604-4ED1-A84B-2E73677D8C97}">
      <dgm:prSet phldrT="[Text]"/>
      <dgm:spPr/>
      <dgm:t>
        <a:bodyPr/>
        <a:lstStyle/>
        <a:p>
          <a:r>
            <a:rPr lang="en-GB" dirty="0"/>
            <a:t>Refreshing to have the opportunity to improve </a:t>
          </a:r>
        </a:p>
      </dgm:t>
    </dgm:pt>
    <dgm:pt modelId="{BFEC0C22-79DA-4ACD-95EE-2515B23C0932}" type="parTrans" cxnId="{DB89C7B3-35CE-47C2-B2BA-075FDC053253}">
      <dgm:prSet/>
      <dgm:spPr/>
      <dgm:t>
        <a:bodyPr/>
        <a:lstStyle/>
        <a:p>
          <a:endParaRPr lang="en-GB"/>
        </a:p>
      </dgm:t>
    </dgm:pt>
    <dgm:pt modelId="{E2C0BE7B-B2D6-4418-9B04-1233E2E64957}" type="sibTrans" cxnId="{DB89C7B3-35CE-47C2-B2BA-075FDC053253}">
      <dgm:prSet/>
      <dgm:spPr/>
      <dgm:t>
        <a:bodyPr/>
        <a:lstStyle/>
        <a:p>
          <a:endParaRPr lang="en-GB"/>
        </a:p>
      </dgm:t>
    </dgm:pt>
    <dgm:pt modelId="{E6D29946-415C-4C91-93BA-F6FC3EE15BA4}">
      <dgm:prSet phldrT="[Text]"/>
      <dgm:spPr/>
      <dgm:t>
        <a:bodyPr/>
        <a:lstStyle/>
        <a:p>
          <a:r>
            <a:rPr lang="en-GB" dirty="0"/>
            <a:t>However…</a:t>
          </a:r>
        </a:p>
      </dgm:t>
    </dgm:pt>
    <dgm:pt modelId="{AED531DA-C5FE-4CD6-95DA-DD9F2E81869C}" type="parTrans" cxnId="{02C3DD15-6789-4167-9464-61ACC2E4FAFC}">
      <dgm:prSet/>
      <dgm:spPr/>
      <dgm:t>
        <a:bodyPr/>
        <a:lstStyle/>
        <a:p>
          <a:endParaRPr lang="en-GB"/>
        </a:p>
      </dgm:t>
    </dgm:pt>
    <dgm:pt modelId="{49DAC285-2616-4D44-A7E4-24366470875B}" type="sibTrans" cxnId="{02C3DD15-6789-4167-9464-61ACC2E4FAFC}">
      <dgm:prSet/>
      <dgm:spPr/>
      <dgm:t>
        <a:bodyPr/>
        <a:lstStyle/>
        <a:p>
          <a:endParaRPr lang="en-GB"/>
        </a:p>
      </dgm:t>
    </dgm:pt>
    <dgm:pt modelId="{4302C7F4-8CA5-476F-8945-A5EBAD64F4E1}">
      <dgm:prSet phldrT="[Text]"/>
      <dgm:spPr/>
      <dgm:t>
        <a:bodyPr/>
        <a:lstStyle/>
        <a:p>
          <a:r>
            <a:rPr lang="en-GB" dirty="0"/>
            <a:t>Made me want to improve and push </a:t>
          </a:r>
        </a:p>
      </dgm:t>
    </dgm:pt>
    <dgm:pt modelId="{55DFA462-F974-49FE-9975-3210A9082CBE}" type="parTrans" cxnId="{92AFE22C-1086-4E65-9834-1E587134383E}">
      <dgm:prSet/>
      <dgm:spPr/>
      <dgm:t>
        <a:bodyPr/>
        <a:lstStyle/>
        <a:p>
          <a:endParaRPr lang="en-GB"/>
        </a:p>
      </dgm:t>
    </dgm:pt>
    <dgm:pt modelId="{2E7B1BB2-91C4-4F3F-AF1C-A1C2CB50D98D}" type="sibTrans" cxnId="{92AFE22C-1086-4E65-9834-1E587134383E}">
      <dgm:prSet/>
      <dgm:spPr/>
      <dgm:t>
        <a:bodyPr/>
        <a:lstStyle/>
        <a:p>
          <a:endParaRPr lang="en-GB"/>
        </a:p>
      </dgm:t>
    </dgm:pt>
    <dgm:pt modelId="{6B5F8124-D77E-449D-AAFE-6E9B04C30BD1}">
      <dgm:prSet phldrT="[Text]"/>
      <dgm:spPr/>
      <dgm:t>
        <a:bodyPr/>
        <a:lstStyle/>
        <a:p>
          <a:r>
            <a:rPr lang="en-GB" dirty="0"/>
            <a:t>Only 2 students made improvements and grade adjusted </a:t>
          </a:r>
        </a:p>
      </dgm:t>
    </dgm:pt>
    <dgm:pt modelId="{C6C32D0C-266B-4257-9D56-217E23549DDE}" type="parTrans" cxnId="{FB35EB76-22A7-45A3-913C-AF1027C237CC}">
      <dgm:prSet/>
      <dgm:spPr/>
      <dgm:t>
        <a:bodyPr/>
        <a:lstStyle/>
        <a:p>
          <a:endParaRPr lang="en-GB"/>
        </a:p>
      </dgm:t>
    </dgm:pt>
    <dgm:pt modelId="{1F96CD5B-2496-4A57-B3AB-BE5F6CBDE1CA}" type="sibTrans" cxnId="{FB35EB76-22A7-45A3-913C-AF1027C237CC}">
      <dgm:prSet/>
      <dgm:spPr/>
      <dgm:t>
        <a:bodyPr/>
        <a:lstStyle/>
        <a:p>
          <a:endParaRPr lang="en-GB"/>
        </a:p>
      </dgm:t>
    </dgm:pt>
    <dgm:pt modelId="{521130CD-C241-4BC6-9100-0E7AB5D39016}">
      <dgm:prSet phldrT="[Text]"/>
      <dgm:spPr/>
      <dgm:t>
        <a:bodyPr/>
        <a:lstStyle/>
        <a:p>
          <a:endParaRPr lang="en-GB" dirty="0"/>
        </a:p>
      </dgm:t>
    </dgm:pt>
    <dgm:pt modelId="{2C2B63A1-23D5-4683-8FA3-10D7C9E4F7E6}" type="parTrans" cxnId="{C8AE845D-870E-43A7-95ED-B257398A7ED9}">
      <dgm:prSet/>
      <dgm:spPr/>
      <dgm:t>
        <a:bodyPr/>
        <a:lstStyle/>
        <a:p>
          <a:endParaRPr lang="en-GB"/>
        </a:p>
      </dgm:t>
    </dgm:pt>
    <dgm:pt modelId="{626CED8E-D537-43D8-ABBD-01CC114143D5}" type="sibTrans" cxnId="{C8AE845D-870E-43A7-95ED-B257398A7ED9}">
      <dgm:prSet/>
      <dgm:spPr/>
      <dgm:t>
        <a:bodyPr/>
        <a:lstStyle/>
        <a:p>
          <a:endParaRPr lang="en-GB"/>
        </a:p>
      </dgm:t>
    </dgm:pt>
    <dgm:pt modelId="{1441EBE6-36B3-4023-A2E0-9FB878AD1693}">
      <dgm:prSet phldrT="[Text]"/>
      <dgm:spPr/>
      <dgm:t>
        <a:bodyPr/>
        <a:lstStyle/>
        <a:p>
          <a:r>
            <a:rPr lang="en-GB" dirty="0"/>
            <a:t>No longer timely? </a:t>
          </a:r>
        </a:p>
      </dgm:t>
    </dgm:pt>
    <dgm:pt modelId="{61651268-272B-4371-973A-81E416592DBE}" type="parTrans" cxnId="{366C078A-97A1-453F-A92F-09F717AC749C}">
      <dgm:prSet/>
      <dgm:spPr/>
      <dgm:t>
        <a:bodyPr/>
        <a:lstStyle/>
        <a:p>
          <a:endParaRPr lang="en-GB"/>
        </a:p>
      </dgm:t>
    </dgm:pt>
    <dgm:pt modelId="{6D3C3693-D738-4FDB-B9EA-580ACBB3AE11}" type="sibTrans" cxnId="{366C078A-97A1-453F-A92F-09F717AC749C}">
      <dgm:prSet/>
      <dgm:spPr/>
      <dgm:t>
        <a:bodyPr/>
        <a:lstStyle/>
        <a:p>
          <a:endParaRPr lang="en-GB"/>
        </a:p>
      </dgm:t>
    </dgm:pt>
    <dgm:pt modelId="{20F9CCEC-9E41-4BFC-AF91-073AD5E60716}">
      <dgm:prSet phldrT="[Text]"/>
      <dgm:spPr/>
      <dgm:t>
        <a:bodyPr/>
        <a:lstStyle/>
        <a:p>
          <a:r>
            <a:rPr lang="en-GB" dirty="0"/>
            <a:t>80% have to work or have family to care for</a:t>
          </a:r>
        </a:p>
      </dgm:t>
    </dgm:pt>
    <dgm:pt modelId="{533F37E9-E98C-4348-87E2-F89D2D7FDCF8}" type="parTrans" cxnId="{47D41442-57D3-43B0-9969-F965C4E52B2F}">
      <dgm:prSet/>
      <dgm:spPr/>
      <dgm:t>
        <a:bodyPr/>
        <a:lstStyle/>
        <a:p>
          <a:endParaRPr lang="en-GB"/>
        </a:p>
      </dgm:t>
    </dgm:pt>
    <dgm:pt modelId="{7937718A-43A2-4B2F-BB5E-D511E438EF9D}" type="sibTrans" cxnId="{47D41442-57D3-43B0-9969-F965C4E52B2F}">
      <dgm:prSet/>
      <dgm:spPr/>
      <dgm:t>
        <a:bodyPr/>
        <a:lstStyle/>
        <a:p>
          <a:endParaRPr lang="en-GB"/>
        </a:p>
      </dgm:t>
    </dgm:pt>
    <dgm:pt modelId="{809F4BC9-18DA-487A-A3BA-55B6310B299C}">
      <dgm:prSet phldrT="[Text]"/>
      <dgm:spPr/>
      <dgm:t>
        <a:bodyPr/>
        <a:lstStyle/>
        <a:p>
          <a:r>
            <a:rPr lang="en-GB" dirty="0"/>
            <a:t>I kept feedback to a minimum – pressure of assessment workload</a:t>
          </a:r>
        </a:p>
      </dgm:t>
    </dgm:pt>
    <dgm:pt modelId="{94B2FA8D-4B9D-4642-BA96-C06B08F552A6}" type="parTrans" cxnId="{B4A1B89C-7C74-4EF4-9219-11617EBAF806}">
      <dgm:prSet/>
      <dgm:spPr/>
      <dgm:t>
        <a:bodyPr/>
        <a:lstStyle/>
        <a:p>
          <a:endParaRPr lang="en-GB"/>
        </a:p>
      </dgm:t>
    </dgm:pt>
    <dgm:pt modelId="{2F5C75AE-9F75-4CC3-AD6D-A256904B0450}" type="sibTrans" cxnId="{B4A1B89C-7C74-4EF4-9219-11617EBAF806}">
      <dgm:prSet/>
      <dgm:spPr/>
      <dgm:t>
        <a:bodyPr/>
        <a:lstStyle/>
        <a:p>
          <a:endParaRPr lang="en-GB"/>
        </a:p>
      </dgm:t>
    </dgm:pt>
    <dgm:pt modelId="{7AF40F36-D2B3-48D7-A514-E1587769F2FD}">
      <dgm:prSet phldrT="[Text]"/>
      <dgm:spPr/>
      <dgm:t>
        <a:bodyPr/>
        <a:lstStyle/>
        <a:p>
          <a:r>
            <a:rPr lang="en-GB" dirty="0"/>
            <a:t>Poorer grades HOWEVER less panic for future work</a:t>
          </a:r>
        </a:p>
      </dgm:t>
    </dgm:pt>
    <dgm:pt modelId="{78FBF75F-45DC-43E9-9CE7-80A98DB22351}" type="parTrans" cxnId="{869E4534-B78C-4A05-921C-0ACFE80B0651}">
      <dgm:prSet/>
      <dgm:spPr/>
      <dgm:t>
        <a:bodyPr/>
        <a:lstStyle/>
        <a:p>
          <a:endParaRPr lang="en-GB"/>
        </a:p>
      </dgm:t>
    </dgm:pt>
    <dgm:pt modelId="{1A698BFB-CA2D-460E-8F85-98E5784E50BD}" type="sibTrans" cxnId="{869E4534-B78C-4A05-921C-0ACFE80B0651}">
      <dgm:prSet/>
      <dgm:spPr/>
      <dgm:t>
        <a:bodyPr/>
        <a:lstStyle/>
        <a:p>
          <a:endParaRPr lang="en-US"/>
        </a:p>
      </dgm:t>
    </dgm:pt>
    <dgm:pt modelId="{8C4D1478-14F8-46A3-B7A1-A12916E9D7C4}" type="pres">
      <dgm:prSet presAssocID="{D96633CB-79CB-4782-8B8C-AB3563E5E231}" presName="linear" presStyleCnt="0">
        <dgm:presLayoutVars>
          <dgm:animLvl val="lvl"/>
          <dgm:resizeHandles val="exact"/>
        </dgm:presLayoutVars>
      </dgm:prSet>
      <dgm:spPr/>
    </dgm:pt>
    <dgm:pt modelId="{E937B099-A3D3-4F89-903D-E6D75E577FCD}" type="pres">
      <dgm:prSet presAssocID="{8300B516-147E-4EF3-BCCD-DB6DFC3F6DFB}" presName="parentText" presStyleLbl="node1" presStyleIdx="0" presStyleCnt="4">
        <dgm:presLayoutVars>
          <dgm:chMax val="0"/>
          <dgm:bulletEnabled val="1"/>
        </dgm:presLayoutVars>
      </dgm:prSet>
      <dgm:spPr/>
    </dgm:pt>
    <dgm:pt modelId="{F2BA6364-61F2-42A0-B6C3-7EBAF7FA5206}" type="pres">
      <dgm:prSet presAssocID="{8300B516-147E-4EF3-BCCD-DB6DFC3F6DFB}" presName="childText" presStyleLbl="revTx" presStyleIdx="0" presStyleCnt="4">
        <dgm:presLayoutVars>
          <dgm:bulletEnabled val="1"/>
        </dgm:presLayoutVars>
      </dgm:prSet>
      <dgm:spPr/>
    </dgm:pt>
    <dgm:pt modelId="{54B90DA0-99F9-4BFF-ACC4-876E8AE83A04}" type="pres">
      <dgm:prSet presAssocID="{915179C3-32C5-4DFE-BB3C-9C51D1729808}" presName="parentText" presStyleLbl="node1" presStyleIdx="1" presStyleCnt="4">
        <dgm:presLayoutVars>
          <dgm:chMax val="0"/>
          <dgm:bulletEnabled val="1"/>
        </dgm:presLayoutVars>
      </dgm:prSet>
      <dgm:spPr/>
    </dgm:pt>
    <dgm:pt modelId="{CEF03615-12D5-44CB-9D45-2E6179018D1B}" type="pres">
      <dgm:prSet presAssocID="{915179C3-32C5-4DFE-BB3C-9C51D1729808}" presName="childText" presStyleLbl="revTx" presStyleIdx="1" presStyleCnt="4">
        <dgm:presLayoutVars>
          <dgm:bulletEnabled val="1"/>
        </dgm:presLayoutVars>
      </dgm:prSet>
      <dgm:spPr/>
    </dgm:pt>
    <dgm:pt modelId="{C7AB9C93-D910-4BC1-B557-788C95413690}" type="pres">
      <dgm:prSet presAssocID="{D3889BC1-4419-46CF-B566-A3493CB92AD9}" presName="parentText" presStyleLbl="node1" presStyleIdx="2" presStyleCnt="4">
        <dgm:presLayoutVars>
          <dgm:chMax val="0"/>
          <dgm:bulletEnabled val="1"/>
        </dgm:presLayoutVars>
      </dgm:prSet>
      <dgm:spPr/>
    </dgm:pt>
    <dgm:pt modelId="{0B974BF1-CBAD-40B2-AB9F-4DFAADB65D64}" type="pres">
      <dgm:prSet presAssocID="{D3889BC1-4419-46CF-B566-A3493CB92AD9}" presName="childText" presStyleLbl="revTx" presStyleIdx="2" presStyleCnt="4">
        <dgm:presLayoutVars>
          <dgm:bulletEnabled val="1"/>
        </dgm:presLayoutVars>
      </dgm:prSet>
      <dgm:spPr/>
    </dgm:pt>
    <dgm:pt modelId="{B4D6D1FE-904A-4B93-91A9-14E3E505746A}" type="pres">
      <dgm:prSet presAssocID="{E6D29946-415C-4C91-93BA-F6FC3EE15BA4}" presName="parentText" presStyleLbl="node1" presStyleIdx="3" presStyleCnt="4">
        <dgm:presLayoutVars>
          <dgm:chMax val="0"/>
          <dgm:bulletEnabled val="1"/>
        </dgm:presLayoutVars>
      </dgm:prSet>
      <dgm:spPr/>
    </dgm:pt>
    <dgm:pt modelId="{D34D8A37-9470-42F1-A5DA-1B888D46906F}" type="pres">
      <dgm:prSet presAssocID="{E6D29946-415C-4C91-93BA-F6FC3EE15BA4}" presName="childText" presStyleLbl="revTx" presStyleIdx="3" presStyleCnt="4">
        <dgm:presLayoutVars>
          <dgm:bulletEnabled val="1"/>
        </dgm:presLayoutVars>
      </dgm:prSet>
      <dgm:spPr/>
    </dgm:pt>
  </dgm:ptLst>
  <dgm:cxnLst>
    <dgm:cxn modelId="{844EB207-9E27-4822-A25D-49D48F6085C7}" type="presOf" srcId="{F13025DC-BAD5-46AA-87CB-0DA7E9B326A4}" destId="{CEF03615-12D5-44CB-9D45-2E6179018D1B}" srcOrd="0" destOrd="0" presId="urn:microsoft.com/office/officeart/2005/8/layout/vList2"/>
    <dgm:cxn modelId="{02C3DD15-6789-4167-9464-61ACC2E4FAFC}" srcId="{D96633CB-79CB-4782-8B8C-AB3563E5E231}" destId="{E6D29946-415C-4C91-93BA-F6FC3EE15BA4}" srcOrd="3" destOrd="0" parTransId="{AED531DA-C5FE-4CD6-95DA-DD9F2E81869C}" sibTransId="{49DAC285-2616-4D44-A7E4-24366470875B}"/>
    <dgm:cxn modelId="{DA1B2F1A-050D-4944-BE31-854BF60966DF}" srcId="{8300B516-147E-4EF3-BCCD-DB6DFC3F6DFB}" destId="{F4136405-16D4-41A5-AD4E-1CEE69496159}" srcOrd="1" destOrd="0" parTransId="{9349AE32-3F6B-46FD-B03C-CA7DBBFD3C4A}" sibTransId="{9246D9B5-D187-4516-B12E-89CB105C0DE7}"/>
    <dgm:cxn modelId="{3E815D1E-E5E2-4C55-9A50-48678D028A85}" type="presOf" srcId="{4302C7F4-8CA5-476F-8945-A5EBAD64F4E1}" destId="{0B974BF1-CBAD-40B2-AB9F-4DFAADB65D64}" srcOrd="0" destOrd="2" presId="urn:microsoft.com/office/officeart/2005/8/layout/vList2"/>
    <dgm:cxn modelId="{831D4926-F019-4D43-8746-B8EE3F59512B}" type="presOf" srcId="{7AF40F36-D2B3-48D7-A514-E1587769F2FD}" destId="{D34D8A37-9470-42F1-A5DA-1B888D46906F}" srcOrd="0" destOrd="2" presId="urn:microsoft.com/office/officeart/2005/8/layout/vList2"/>
    <dgm:cxn modelId="{92AFE22C-1086-4E65-9834-1E587134383E}" srcId="{D3889BC1-4419-46CF-B566-A3493CB92AD9}" destId="{4302C7F4-8CA5-476F-8945-A5EBAD64F4E1}" srcOrd="2" destOrd="0" parTransId="{55DFA462-F974-49FE-9975-3210A9082CBE}" sibTransId="{2E7B1BB2-91C4-4F3F-AF1C-A1C2CB50D98D}"/>
    <dgm:cxn modelId="{A2EAC531-0C03-48FB-A213-B2027454781D}" srcId="{D96633CB-79CB-4782-8B8C-AB3563E5E231}" destId="{8300B516-147E-4EF3-BCCD-DB6DFC3F6DFB}" srcOrd="0" destOrd="0" parTransId="{1FFA93C7-AB37-4424-981C-BDC62A0605A6}" sibTransId="{75D21258-9CA2-40FD-ACED-2F473D18A81C}"/>
    <dgm:cxn modelId="{869E4534-B78C-4A05-921C-0ACFE80B0651}" srcId="{E6D29946-415C-4C91-93BA-F6FC3EE15BA4}" destId="{7AF40F36-D2B3-48D7-A514-E1587769F2FD}" srcOrd="2" destOrd="0" parTransId="{78FBF75F-45DC-43E9-9CE7-80A98DB22351}" sibTransId="{1A698BFB-CA2D-460E-8F85-98E5784E50BD}"/>
    <dgm:cxn modelId="{724B383C-C0CE-4DC0-9AD9-8C9854B3E2B3}" type="presOf" srcId="{915179C3-32C5-4DFE-BB3C-9C51D1729808}" destId="{54B90DA0-99F9-4BFF-ACC4-876E8AE83A04}" srcOrd="0" destOrd="0" presId="urn:microsoft.com/office/officeart/2005/8/layout/vList2"/>
    <dgm:cxn modelId="{2154EE3D-DD8A-477E-920E-9848A9017F72}" srcId="{915179C3-32C5-4DFE-BB3C-9C51D1729808}" destId="{F13025DC-BAD5-46AA-87CB-0DA7E9B326A4}" srcOrd="0" destOrd="0" parTransId="{9D008B54-C829-47CB-838B-ABF67B183FFC}" sibTransId="{EC92BF99-2AEC-48D4-82BF-C6160985AC7E}"/>
    <dgm:cxn modelId="{C8AE845D-870E-43A7-95ED-B257398A7ED9}" srcId="{E6D29946-415C-4C91-93BA-F6FC3EE15BA4}" destId="{521130CD-C241-4BC6-9100-0E7AB5D39016}" srcOrd="5" destOrd="0" parTransId="{2C2B63A1-23D5-4683-8FA3-10D7C9E4F7E6}" sibTransId="{626CED8E-D537-43D8-ABBD-01CC114143D5}"/>
    <dgm:cxn modelId="{47D41442-57D3-43B0-9969-F965C4E52B2F}" srcId="{E6D29946-415C-4C91-93BA-F6FC3EE15BA4}" destId="{20F9CCEC-9E41-4BFC-AF91-073AD5E60716}" srcOrd="3" destOrd="0" parTransId="{533F37E9-E98C-4348-87E2-F89D2D7FDCF8}" sibTransId="{7937718A-43A2-4B2F-BB5E-D511E438EF9D}"/>
    <dgm:cxn modelId="{4F96F666-DE7E-4EE0-A430-3476898157F6}" type="presOf" srcId="{D3889BC1-4419-46CF-B566-A3493CB92AD9}" destId="{C7AB9C93-D910-4BC1-B557-788C95413690}" srcOrd="0" destOrd="0" presId="urn:microsoft.com/office/officeart/2005/8/layout/vList2"/>
    <dgm:cxn modelId="{8A374648-AEB4-470C-BB7B-D2AC1D9D05BA}" type="presOf" srcId="{64C24139-7604-4ED1-A84B-2E73677D8C97}" destId="{0B974BF1-CBAD-40B2-AB9F-4DFAADB65D64}" srcOrd="0" destOrd="1" presId="urn:microsoft.com/office/officeart/2005/8/layout/vList2"/>
    <dgm:cxn modelId="{528F6969-D426-4F6B-9CDF-980A0072CC87}" type="presOf" srcId="{9DE3BE4F-F370-4BD1-B48C-B61A9CC7BF55}" destId="{CEF03615-12D5-44CB-9D45-2E6179018D1B}" srcOrd="0" destOrd="1" presId="urn:microsoft.com/office/officeart/2005/8/layout/vList2"/>
    <dgm:cxn modelId="{D9ACA254-5B44-4A20-9C0E-CB7143B141A0}" srcId="{8300B516-147E-4EF3-BCCD-DB6DFC3F6DFB}" destId="{4DF1DB3A-3CA0-4E53-91D3-1E85E62848D8}" srcOrd="0" destOrd="0" parTransId="{1E817318-3845-4BCA-BAC8-EA10122A4A18}" sibTransId="{74ED50A3-26D6-4F24-83DB-D61F1C5FACB0}"/>
    <dgm:cxn modelId="{FB35EB76-22A7-45A3-913C-AF1027C237CC}" srcId="{E6D29946-415C-4C91-93BA-F6FC3EE15BA4}" destId="{6B5F8124-D77E-449D-AAFE-6E9B04C30BD1}" srcOrd="0" destOrd="0" parTransId="{C6C32D0C-266B-4257-9D56-217E23549DDE}" sibTransId="{1F96CD5B-2496-4A57-B3AB-BE5F6CBDE1CA}"/>
    <dgm:cxn modelId="{5900B97D-459A-44DF-8136-7E21462D4CDB}" type="presOf" srcId="{1441EBE6-36B3-4023-A2E0-9FB878AD1693}" destId="{D34D8A37-9470-42F1-A5DA-1B888D46906F}" srcOrd="0" destOrd="1" presId="urn:microsoft.com/office/officeart/2005/8/layout/vList2"/>
    <dgm:cxn modelId="{C67BE286-CA4E-48DA-A6D0-A076F2C87CC9}" srcId="{915179C3-32C5-4DFE-BB3C-9C51D1729808}" destId="{9DE3BE4F-F370-4BD1-B48C-B61A9CC7BF55}" srcOrd="1" destOrd="0" parTransId="{15E05E52-CE34-4A63-8545-B601D54498A3}" sibTransId="{F44FA50E-A792-417A-8F91-A8176ED25ACF}"/>
    <dgm:cxn modelId="{366C078A-97A1-453F-A92F-09F717AC749C}" srcId="{E6D29946-415C-4C91-93BA-F6FC3EE15BA4}" destId="{1441EBE6-36B3-4023-A2E0-9FB878AD1693}" srcOrd="1" destOrd="0" parTransId="{61651268-272B-4371-973A-81E416592DBE}" sibTransId="{6D3C3693-D738-4FDB-B9EA-580ACBB3AE11}"/>
    <dgm:cxn modelId="{CA097A95-238D-45F7-B100-E36F9E7E87E0}" srcId="{D3889BC1-4419-46CF-B566-A3493CB92AD9}" destId="{3585E980-8C88-494A-A591-BBF615909C4E}" srcOrd="0" destOrd="0" parTransId="{E17417AA-9009-47C8-B303-73852C5D6147}" sibTransId="{4B98ED9C-F0E5-4911-84A1-589822368B8A}"/>
    <dgm:cxn modelId="{B4A1B89C-7C74-4EF4-9219-11617EBAF806}" srcId="{E6D29946-415C-4C91-93BA-F6FC3EE15BA4}" destId="{809F4BC9-18DA-487A-A3BA-55B6310B299C}" srcOrd="4" destOrd="0" parTransId="{94B2FA8D-4B9D-4642-BA96-C06B08F552A6}" sibTransId="{2F5C75AE-9F75-4CC3-AD6D-A256904B0450}"/>
    <dgm:cxn modelId="{1CBA129F-0856-49A1-9CE8-4AE761837652}" srcId="{D96633CB-79CB-4782-8B8C-AB3563E5E231}" destId="{915179C3-32C5-4DFE-BB3C-9C51D1729808}" srcOrd="1" destOrd="0" parTransId="{C5667180-475F-4A3B-88E0-93A66B241CD9}" sibTransId="{6ED71910-ABB1-4116-A213-0CEACA724BB0}"/>
    <dgm:cxn modelId="{FCFAECA6-80FB-4FB6-A39B-3DE6BC74C2C4}" type="presOf" srcId="{8300B516-147E-4EF3-BCCD-DB6DFC3F6DFB}" destId="{E937B099-A3D3-4F89-903D-E6D75E577FCD}" srcOrd="0" destOrd="0" presId="urn:microsoft.com/office/officeart/2005/8/layout/vList2"/>
    <dgm:cxn modelId="{650697A7-27DA-4629-94AB-9EDBCEBFBD47}" srcId="{D96633CB-79CB-4782-8B8C-AB3563E5E231}" destId="{D3889BC1-4419-46CF-B566-A3493CB92AD9}" srcOrd="2" destOrd="0" parTransId="{4109D673-63E9-47B9-98EE-EC955590170E}" sibTransId="{54487AF8-3E4A-456C-8C0E-0AF58777E1E9}"/>
    <dgm:cxn modelId="{13938EA8-59C0-4EB1-BEB4-4F0A39FA61BC}" type="presOf" srcId="{521130CD-C241-4BC6-9100-0E7AB5D39016}" destId="{D34D8A37-9470-42F1-A5DA-1B888D46906F}" srcOrd="0" destOrd="5" presId="urn:microsoft.com/office/officeart/2005/8/layout/vList2"/>
    <dgm:cxn modelId="{DB89C7B3-35CE-47C2-B2BA-075FDC053253}" srcId="{D3889BC1-4419-46CF-B566-A3493CB92AD9}" destId="{64C24139-7604-4ED1-A84B-2E73677D8C97}" srcOrd="1" destOrd="0" parTransId="{BFEC0C22-79DA-4ACD-95EE-2515B23C0932}" sibTransId="{E2C0BE7B-B2D6-4418-9B04-1233E2E64957}"/>
    <dgm:cxn modelId="{5BFB6EBA-CF4C-4D76-8001-F0AEA9B74DDB}" type="presOf" srcId="{3585E980-8C88-494A-A591-BBF615909C4E}" destId="{0B974BF1-CBAD-40B2-AB9F-4DFAADB65D64}" srcOrd="0" destOrd="0" presId="urn:microsoft.com/office/officeart/2005/8/layout/vList2"/>
    <dgm:cxn modelId="{C39812BE-1E95-487B-9C3A-85DBB4666502}" type="presOf" srcId="{F4136405-16D4-41A5-AD4E-1CEE69496159}" destId="{F2BA6364-61F2-42A0-B6C3-7EBAF7FA5206}" srcOrd="0" destOrd="1" presId="urn:microsoft.com/office/officeart/2005/8/layout/vList2"/>
    <dgm:cxn modelId="{4135DDCE-885F-4A5D-B3DC-6A011744DB7E}" type="presOf" srcId="{D96633CB-79CB-4782-8B8C-AB3563E5E231}" destId="{8C4D1478-14F8-46A3-B7A1-A12916E9D7C4}" srcOrd="0" destOrd="0" presId="urn:microsoft.com/office/officeart/2005/8/layout/vList2"/>
    <dgm:cxn modelId="{521DBFD1-366B-45D8-AA97-EF466FFA68E6}" type="presOf" srcId="{E6D29946-415C-4C91-93BA-F6FC3EE15BA4}" destId="{B4D6D1FE-904A-4B93-91A9-14E3E505746A}" srcOrd="0" destOrd="0" presId="urn:microsoft.com/office/officeart/2005/8/layout/vList2"/>
    <dgm:cxn modelId="{EB63C3D4-5F5F-446F-8653-CC31B84EE58D}" type="presOf" srcId="{20F9CCEC-9E41-4BFC-AF91-073AD5E60716}" destId="{D34D8A37-9470-42F1-A5DA-1B888D46906F}" srcOrd="0" destOrd="3" presId="urn:microsoft.com/office/officeart/2005/8/layout/vList2"/>
    <dgm:cxn modelId="{D8C1B3D9-7A56-494C-BD00-1CD565886BE2}" type="presOf" srcId="{4DF1DB3A-3CA0-4E53-91D3-1E85E62848D8}" destId="{F2BA6364-61F2-42A0-B6C3-7EBAF7FA5206}" srcOrd="0" destOrd="0" presId="urn:microsoft.com/office/officeart/2005/8/layout/vList2"/>
    <dgm:cxn modelId="{3252A4E4-A42A-4152-9608-410B8CBCD46F}" type="presOf" srcId="{6B5F8124-D77E-449D-AAFE-6E9B04C30BD1}" destId="{D34D8A37-9470-42F1-A5DA-1B888D46906F}" srcOrd="0" destOrd="0" presId="urn:microsoft.com/office/officeart/2005/8/layout/vList2"/>
    <dgm:cxn modelId="{D65F03E7-F72D-48B0-8E65-4A668676E041}" type="presOf" srcId="{1D64B1BE-8D75-4B65-8E20-017ACF3227F0}" destId="{CEF03615-12D5-44CB-9D45-2E6179018D1B}" srcOrd="0" destOrd="2" presId="urn:microsoft.com/office/officeart/2005/8/layout/vList2"/>
    <dgm:cxn modelId="{9B9F43FE-5E88-414F-8377-F666D89AF96B}" type="presOf" srcId="{809F4BC9-18DA-487A-A3BA-55B6310B299C}" destId="{D34D8A37-9470-42F1-A5DA-1B888D46906F}" srcOrd="0" destOrd="4" presId="urn:microsoft.com/office/officeart/2005/8/layout/vList2"/>
    <dgm:cxn modelId="{9EEF77FF-FBCD-4756-93D8-490625EC0A52}" srcId="{915179C3-32C5-4DFE-BB3C-9C51D1729808}" destId="{1D64B1BE-8D75-4B65-8E20-017ACF3227F0}" srcOrd="2" destOrd="0" parTransId="{122CB04A-0142-495D-B21C-73E97FDE4AA4}" sibTransId="{67A38438-7A76-432E-B956-270C0804E1B1}"/>
    <dgm:cxn modelId="{742C1A92-2F2D-4D98-AEE1-014450AEED3A}" type="presParOf" srcId="{8C4D1478-14F8-46A3-B7A1-A12916E9D7C4}" destId="{E937B099-A3D3-4F89-903D-E6D75E577FCD}" srcOrd="0" destOrd="0" presId="urn:microsoft.com/office/officeart/2005/8/layout/vList2"/>
    <dgm:cxn modelId="{D0BAD8E6-EF9E-4716-8DB4-4E3D01195EF0}" type="presParOf" srcId="{8C4D1478-14F8-46A3-B7A1-A12916E9D7C4}" destId="{F2BA6364-61F2-42A0-B6C3-7EBAF7FA5206}" srcOrd="1" destOrd="0" presId="urn:microsoft.com/office/officeart/2005/8/layout/vList2"/>
    <dgm:cxn modelId="{D5E280D3-7E79-4EDD-964F-4F29A6B6B624}" type="presParOf" srcId="{8C4D1478-14F8-46A3-B7A1-A12916E9D7C4}" destId="{54B90DA0-99F9-4BFF-ACC4-876E8AE83A04}" srcOrd="2" destOrd="0" presId="urn:microsoft.com/office/officeart/2005/8/layout/vList2"/>
    <dgm:cxn modelId="{3D0D3950-C527-4066-A5BF-46BE28D811A0}" type="presParOf" srcId="{8C4D1478-14F8-46A3-B7A1-A12916E9D7C4}" destId="{CEF03615-12D5-44CB-9D45-2E6179018D1B}" srcOrd="3" destOrd="0" presId="urn:microsoft.com/office/officeart/2005/8/layout/vList2"/>
    <dgm:cxn modelId="{9D7A7163-87EC-4703-AAF3-02C49FB97DF4}" type="presParOf" srcId="{8C4D1478-14F8-46A3-B7A1-A12916E9D7C4}" destId="{C7AB9C93-D910-4BC1-B557-788C95413690}" srcOrd="4" destOrd="0" presId="urn:microsoft.com/office/officeart/2005/8/layout/vList2"/>
    <dgm:cxn modelId="{03705BD6-4D90-4AB1-86E6-8B0565B382D5}" type="presParOf" srcId="{8C4D1478-14F8-46A3-B7A1-A12916E9D7C4}" destId="{0B974BF1-CBAD-40B2-AB9F-4DFAADB65D64}" srcOrd="5" destOrd="0" presId="urn:microsoft.com/office/officeart/2005/8/layout/vList2"/>
    <dgm:cxn modelId="{50E11867-929E-4D59-9D21-A2093FC0B652}" type="presParOf" srcId="{8C4D1478-14F8-46A3-B7A1-A12916E9D7C4}" destId="{B4D6D1FE-904A-4B93-91A9-14E3E505746A}" srcOrd="6" destOrd="0" presId="urn:microsoft.com/office/officeart/2005/8/layout/vList2"/>
    <dgm:cxn modelId="{72F1EF56-D450-4136-B58A-E260FF17C0A2}" type="presParOf" srcId="{8C4D1478-14F8-46A3-B7A1-A12916E9D7C4}" destId="{D34D8A37-9470-42F1-A5DA-1B888D46906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2C0513-1030-4E92-9496-1E9ABD36A112}"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925E234B-9C16-40AF-90E6-6B7D7CAD957D}">
      <dgm:prSet/>
      <dgm:spPr/>
      <dgm:t>
        <a:bodyPr/>
        <a:lstStyle/>
        <a:p>
          <a:r>
            <a:rPr lang="en-GB"/>
            <a:t>Confidence </a:t>
          </a:r>
          <a:endParaRPr lang="en-US"/>
        </a:p>
      </dgm:t>
    </dgm:pt>
    <dgm:pt modelId="{4739DD85-BAEA-48C0-A321-38E9A6BC4ED2}" type="parTrans" cxnId="{1E6DBBB0-11B7-4147-BA3A-9D0E4D15BA9F}">
      <dgm:prSet/>
      <dgm:spPr/>
      <dgm:t>
        <a:bodyPr/>
        <a:lstStyle/>
        <a:p>
          <a:endParaRPr lang="en-US"/>
        </a:p>
      </dgm:t>
    </dgm:pt>
    <dgm:pt modelId="{5619A5D1-84F6-413B-92E6-1C9DC217ABA1}" type="sibTrans" cxnId="{1E6DBBB0-11B7-4147-BA3A-9D0E4D15BA9F}">
      <dgm:prSet/>
      <dgm:spPr/>
      <dgm:t>
        <a:bodyPr/>
        <a:lstStyle/>
        <a:p>
          <a:endParaRPr lang="en-US"/>
        </a:p>
      </dgm:t>
    </dgm:pt>
    <dgm:pt modelId="{944F7AEB-7517-4A36-84A6-7F08D714CC3D}">
      <dgm:prSet/>
      <dgm:spPr/>
      <dgm:t>
        <a:bodyPr/>
        <a:lstStyle/>
        <a:p>
          <a:r>
            <a:rPr lang="en-GB"/>
            <a:t>Trust</a:t>
          </a:r>
          <a:endParaRPr lang="en-US"/>
        </a:p>
      </dgm:t>
    </dgm:pt>
    <dgm:pt modelId="{5EA70D8F-A1E3-460A-A27C-55B24BBF9279}" type="parTrans" cxnId="{834EFA3D-1270-40B7-A958-AFDF2EB3C429}">
      <dgm:prSet/>
      <dgm:spPr/>
      <dgm:t>
        <a:bodyPr/>
        <a:lstStyle/>
        <a:p>
          <a:endParaRPr lang="en-US"/>
        </a:p>
      </dgm:t>
    </dgm:pt>
    <dgm:pt modelId="{A39FD71D-84A9-437E-B917-FAFEDB20EAE3}" type="sibTrans" cxnId="{834EFA3D-1270-40B7-A958-AFDF2EB3C429}">
      <dgm:prSet/>
      <dgm:spPr/>
      <dgm:t>
        <a:bodyPr/>
        <a:lstStyle/>
        <a:p>
          <a:endParaRPr lang="en-US"/>
        </a:p>
      </dgm:t>
    </dgm:pt>
    <dgm:pt modelId="{ADF2EE70-00A9-4E8A-8938-5D6057528AEC}">
      <dgm:prSet/>
      <dgm:spPr/>
      <dgm:t>
        <a:bodyPr/>
        <a:lstStyle/>
        <a:p>
          <a:r>
            <a:rPr lang="en-GB"/>
            <a:t>Timing</a:t>
          </a:r>
          <a:endParaRPr lang="en-US"/>
        </a:p>
      </dgm:t>
    </dgm:pt>
    <dgm:pt modelId="{3591A398-8615-4D43-B1F2-8F1FD110BB55}" type="parTrans" cxnId="{3CC47D85-FE12-49CC-96AC-514EE72BCF0B}">
      <dgm:prSet/>
      <dgm:spPr/>
      <dgm:t>
        <a:bodyPr/>
        <a:lstStyle/>
        <a:p>
          <a:endParaRPr lang="en-US"/>
        </a:p>
      </dgm:t>
    </dgm:pt>
    <dgm:pt modelId="{38FBFCBE-E054-4121-96D3-F9A570097433}" type="sibTrans" cxnId="{3CC47D85-FE12-49CC-96AC-514EE72BCF0B}">
      <dgm:prSet/>
      <dgm:spPr/>
      <dgm:t>
        <a:bodyPr/>
        <a:lstStyle/>
        <a:p>
          <a:endParaRPr lang="en-US"/>
        </a:p>
      </dgm:t>
    </dgm:pt>
    <dgm:pt modelId="{D37AAC63-D01B-4A9B-8558-C63EB944048E}">
      <dgm:prSet/>
      <dgm:spPr/>
      <dgm:t>
        <a:bodyPr/>
        <a:lstStyle/>
        <a:p>
          <a:r>
            <a:rPr lang="en-GB"/>
            <a:t>Context</a:t>
          </a:r>
          <a:endParaRPr lang="en-US"/>
        </a:p>
      </dgm:t>
    </dgm:pt>
    <dgm:pt modelId="{9D100EF7-EEBB-44B7-8391-A1719AEB8124}" type="parTrans" cxnId="{0F3BBEAB-B3BD-404E-8B6C-6EBDDFDD1CEB}">
      <dgm:prSet/>
      <dgm:spPr/>
      <dgm:t>
        <a:bodyPr/>
        <a:lstStyle/>
        <a:p>
          <a:endParaRPr lang="en-US"/>
        </a:p>
      </dgm:t>
    </dgm:pt>
    <dgm:pt modelId="{C78A53F7-4D28-402D-9B89-9A1A906E3E24}" type="sibTrans" cxnId="{0F3BBEAB-B3BD-404E-8B6C-6EBDDFDD1CEB}">
      <dgm:prSet/>
      <dgm:spPr/>
      <dgm:t>
        <a:bodyPr/>
        <a:lstStyle/>
        <a:p>
          <a:endParaRPr lang="en-US"/>
        </a:p>
      </dgm:t>
    </dgm:pt>
    <dgm:pt modelId="{BE89F0DB-4E16-441D-B52E-8DFF05FC09F8}" type="pres">
      <dgm:prSet presAssocID="{812C0513-1030-4E92-9496-1E9ABD36A112}" presName="root" presStyleCnt="0">
        <dgm:presLayoutVars>
          <dgm:dir/>
          <dgm:resizeHandles val="exact"/>
        </dgm:presLayoutVars>
      </dgm:prSet>
      <dgm:spPr/>
    </dgm:pt>
    <dgm:pt modelId="{13354680-EE14-4FDE-9399-B27ED6932B62}" type="pres">
      <dgm:prSet presAssocID="{925E234B-9C16-40AF-90E6-6B7D7CAD957D}" presName="compNode" presStyleCnt="0"/>
      <dgm:spPr/>
    </dgm:pt>
    <dgm:pt modelId="{DA7520BF-F7E7-409D-A016-0CB6E1D88C10}" type="pres">
      <dgm:prSet presAssocID="{925E234B-9C16-40AF-90E6-6B7D7CAD95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E7101AE-D034-4203-A8B6-1D07D66CA504}" type="pres">
      <dgm:prSet presAssocID="{925E234B-9C16-40AF-90E6-6B7D7CAD957D}" presName="spaceRect" presStyleCnt="0"/>
      <dgm:spPr/>
    </dgm:pt>
    <dgm:pt modelId="{7F416BBE-ECB8-44DA-92AA-5850AEDE3174}" type="pres">
      <dgm:prSet presAssocID="{925E234B-9C16-40AF-90E6-6B7D7CAD957D}" presName="textRect" presStyleLbl="revTx" presStyleIdx="0" presStyleCnt="4">
        <dgm:presLayoutVars>
          <dgm:chMax val="1"/>
          <dgm:chPref val="1"/>
        </dgm:presLayoutVars>
      </dgm:prSet>
      <dgm:spPr/>
    </dgm:pt>
    <dgm:pt modelId="{B6D6FEC6-BF35-4CCA-A34D-1EE08192D84A}" type="pres">
      <dgm:prSet presAssocID="{5619A5D1-84F6-413B-92E6-1C9DC217ABA1}" presName="sibTrans" presStyleCnt="0"/>
      <dgm:spPr/>
    </dgm:pt>
    <dgm:pt modelId="{9411FF96-D7B7-4380-A574-7D707A7EA637}" type="pres">
      <dgm:prSet presAssocID="{944F7AEB-7517-4A36-84A6-7F08D714CC3D}" presName="compNode" presStyleCnt="0"/>
      <dgm:spPr/>
    </dgm:pt>
    <dgm:pt modelId="{55766E59-FE52-4791-B7D2-E7D06E7FE6CA}" type="pres">
      <dgm:prSet presAssocID="{944F7AEB-7517-4A36-84A6-7F08D714CC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1D22AE5-0209-4CE2-BDC3-6B9E3B3B883E}" type="pres">
      <dgm:prSet presAssocID="{944F7AEB-7517-4A36-84A6-7F08D714CC3D}" presName="spaceRect" presStyleCnt="0"/>
      <dgm:spPr/>
    </dgm:pt>
    <dgm:pt modelId="{484D8EBC-316B-4256-9CEC-CA3DE495EBA3}" type="pres">
      <dgm:prSet presAssocID="{944F7AEB-7517-4A36-84A6-7F08D714CC3D}" presName="textRect" presStyleLbl="revTx" presStyleIdx="1" presStyleCnt="4">
        <dgm:presLayoutVars>
          <dgm:chMax val="1"/>
          <dgm:chPref val="1"/>
        </dgm:presLayoutVars>
      </dgm:prSet>
      <dgm:spPr/>
    </dgm:pt>
    <dgm:pt modelId="{0CA0567B-D879-45A3-988E-B27AACFE0E94}" type="pres">
      <dgm:prSet presAssocID="{A39FD71D-84A9-437E-B917-FAFEDB20EAE3}" presName="sibTrans" presStyleCnt="0"/>
      <dgm:spPr/>
    </dgm:pt>
    <dgm:pt modelId="{53EB6295-20B4-4A75-81B0-A2E82E5D2858}" type="pres">
      <dgm:prSet presAssocID="{ADF2EE70-00A9-4E8A-8938-5D6057528AEC}" presName="compNode" presStyleCnt="0"/>
      <dgm:spPr/>
    </dgm:pt>
    <dgm:pt modelId="{A61E9B17-76EE-436A-8FFB-EFF0D62C988B}" type="pres">
      <dgm:prSet presAssocID="{ADF2EE70-00A9-4E8A-8938-5D6057528A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52A5141-5622-4283-A83C-072631F72493}" type="pres">
      <dgm:prSet presAssocID="{ADF2EE70-00A9-4E8A-8938-5D6057528AEC}" presName="spaceRect" presStyleCnt="0"/>
      <dgm:spPr/>
    </dgm:pt>
    <dgm:pt modelId="{B43DBC8D-6C8C-4CA4-91C6-895A02A468D8}" type="pres">
      <dgm:prSet presAssocID="{ADF2EE70-00A9-4E8A-8938-5D6057528AEC}" presName="textRect" presStyleLbl="revTx" presStyleIdx="2" presStyleCnt="4">
        <dgm:presLayoutVars>
          <dgm:chMax val="1"/>
          <dgm:chPref val="1"/>
        </dgm:presLayoutVars>
      </dgm:prSet>
      <dgm:spPr/>
    </dgm:pt>
    <dgm:pt modelId="{C4CCAF58-E73A-4D5B-9CD3-E83655B88B81}" type="pres">
      <dgm:prSet presAssocID="{38FBFCBE-E054-4121-96D3-F9A570097433}" presName="sibTrans" presStyleCnt="0"/>
      <dgm:spPr/>
    </dgm:pt>
    <dgm:pt modelId="{12E8323F-0BFB-4F64-B58D-9FBE954AF0D2}" type="pres">
      <dgm:prSet presAssocID="{D37AAC63-D01B-4A9B-8558-C63EB944048E}" presName="compNode" presStyleCnt="0"/>
      <dgm:spPr/>
    </dgm:pt>
    <dgm:pt modelId="{11C2F2EB-C03F-4177-9B44-4893A39337E8}" type="pres">
      <dgm:prSet presAssocID="{D37AAC63-D01B-4A9B-8558-C63EB94404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4A22FE54-D45A-4D31-B1E9-3E05542DE785}" type="pres">
      <dgm:prSet presAssocID="{D37AAC63-D01B-4A9B-8558-C63EB944048E}" presName="spaceRect" presStyleCnt="0"/>
      <dgm:spPr/>
    </dgm:pt>
    <dgm:pt modelId="{47BC6802-D4CF-407A-9328-9678F271627C}" type="pres">
      <dgm:prSet presAssocID="{D37AAC63-D01B-4A9B-8558-C63EB944048E}" presName="textRect" presStyleLbl="revTx" presStyleIdx="3" presStyleCnt="4">
        <dgm:presLayoutVars>
          <dgm:chMax val="1"/>
          <dgm:chPref val="1"/>
        </dgm:presLayoutVars>
      </dgm:prSet>
      <dgm:spPr/>
    </dgm:pt>
  </dgm:ptLst>
  <dgm:cxnLst>
    <dgm:cxn modelId="{E6EC2D2E-7E6E-4E21-8E10-3F8E43439060}" type="presOf" srcId="{ADF2EE70-00A9-4E8A-8938-5D6057528AEC}" destId="{B43DBC8D-6C8C-4CA4-91C6-895A02A468D8}" srcOrd="0" destOrd="0" presId="urn:microsoft.com/office/officeart/2018/2/layout/IconLabelList"/>
    <dgm:cxn modelId="{834EFA3D-1270-40B7-A958-AFDF2EB3C429}" srcId="{812C0513-1030-4E92-9496-1E9ABD36A112}" destId="{944F7AEB-7517-4A36-84A6-7F08D714CC3D}" srcOrd="1" destOrd="0" parTransId="{5EA70D8F-A1E3-460A-A27C-55B24BBF9279}" sibTransId="{A39FD71D-84A9-437E-B917-FAFEDB20EAE3}"/>
    <dgm:cxn modelId="{ECF2EC44-DC95-4712-93D3-6D4D4DD72B5F}" type="presOf" srcId="{812C0513-1030-4E92-9496-1E9ABD36A112}" destId="{BE89F0DB-4E16-441D-B52E-8DFF05FC09F8}" srcOrd="0" destOrd="0" presId="urn:microsoft.com/office/officeart/2018/2/layout/IconLabelList"/>
    <dgm:cxn modelId="{A8139B45-4257-462B-AA38-954CB3061164}" type="presOf" srcId="{D37AAC63-D01B-4A9B-8558-C63EB944048E}" destId="{47BC6802-D4CF-407A-9328-9678F271627C}" srcOrd="0" destOrd="0" presId="urn:microsoft.com/office/officeart/2018/2/layout/IconLabelList"/>
    <dgm:cxn modelId="{3CC47D85-FE12-49CC-96AC-514EE72BCF0B}" srcId="{812C0513-1030-4E92-9496-1E9ABD36A112}" destId="{ADF2EE70-00A9-4E8A-8938-5D6057528AEC}" srcOrd="2" destOrd="0" parTransId="{3591A398-8615-4D43-B1F2-8F1FD110BB55}" sibTransId="{38FBFCBE-E054-4121-96D3-F9A570097433}"/>
    <dgm:cxn modelId="{623F7DAA-2EFD-4904-906B-B6EF30CB5BC4}" type="presOf" srcId="{925E234B-9C16-40AF-90E6-6B7D7CAD957D}" destId="{7F416BBE-ECB8-44DA-92AA-5850AEDE3174}" srcOrd="0" destOrd="0" presId="urn:microsoft.com/office/officeart/2018/2/layout/IconLabelList"/>
    <dgm:cxn modelId="{0F3BBEAB-B3BD-404E-8B6C-6EBDDFDD1CEB}" srcId="{812C0513-1030-4E92-9496-1E9ABD36A112}" destId="{D37AAC63-D01B-4A9B-8558-C63EB944048E}" srcOrd="3" destOrd="0" parTransId="{9D100EF7-EEBB-44B7-8391-A1719AEB8124}" sibTransId="{C78A53F7-4D28-402D-9B89-9A1A906E3E24}"/>
    <dgm:cxn modelId="{1E6DBBB0-11B7-4147-BA3A-9D0E4D15BA9F}" srcId="{812C0513-1030-4E92-9496-1E9ABD36A112}" destId="{925E234B-9C16-40AF-90E6-6B7D7CAD957D}" srcOrd="0" destOrd="0" parTransId="{4739DD85-BAEA-48C0-A321-38E9A6BC4ED2}" sibTransId="{5619A5D1-84F6-413B-92E6-1C9DC217ABA1}"/>
    <dgm:cxn modelId="{65C62CDB-BA63-4D05-8412-96736C7EA5A4}" type="presOf" srcId="{944F7AEB-7517-4A36-84A6-7F08D714CC3D}" destId="{484D8EBC-316B-4256-9CEC-CA3DE495EBA3}" srcOrd="0" destOrd="0" presId="urn:microsoft.com/office/officeart/2018/2/layout/IconLabelList"/>
    <dgm:cxn modelId="{4080FB51-1205-42B3-B8A2-CBB0618086C6}" type="presParOf" srcId="{BE89F0DB-4E16-441D-B52E-8DFF05FC09F8}" destId="{13354680-EE14-4FDE-9399-B27ED6932B62}" srcOrd="0" destOrd="0" presId="urn:microsoft.com/office/officeart/2018/2/layout/IconLabelList"/>
    <dgm:cxn modelId="{D9285E1D-B4C4-40A7-A73C-419D99E7B76A}" type="presParOf" srcId="{13354680-EE14-4FDE-9399-B27ED6932B62}" destId="{DA7520BF-F7E7-409D-A016-0CB6E1D88C10}" srcOrd="0" destOrd="0" presId="urn:microsoft.com/office/officeart/2018/2/layout/IconLabelList"/>
    <dgm:cxn modelId="{125BF55C-C23D-4ACB-ACB0-0D0C3D3C3210}" type="presParOf" srcId="{13354680-EE14-4FDE-9399-B27ED6932B62}" destId="{CE7101AE-D034-4203-A8B6-1D07D66CA504}" srcOrd="1" destOrd="0" presId="urn:microsoft.com/office/officeart/2018/2/layout/IconLabelList"/>
    <dgm:cxn modelId="{38A6C0B6-990F-4235-AAFF-8BEC215A7083}" type="presParOf" srcId="{13354680-EE14-4FDE-9399-B27ED6932B62}" destId="{7F416BBE-ECB8-44DA-92AA-5850AEDE3174}" srcOrd="2" destOrd="0" presId="urn:microsoft.com/office/officeart/2018/2/layout/IconLabelList"/>
    <dgm:cxn modelId="{86581D53-8A3F-4EAC-AB57-F25FFA8D4284}" type="presParOf" srcId="{BE89F0DB-4E16-441D-B52E-8DFF05FC09F8}" destId="{B6D6FEC6-BF35-4CCA-A34D-1EE08192D84A}" srcOrd="1" destOrd="0" presId="urn:microsoft.com/office/officeart/2018/2/layout/IconLabelList"/>
    <dgm:cxn modelId="{74B1A117-CFD8-48C7-BD2A-2C8357839EEC}" type="presParOf" srcId="{BE89F0DB-4E16-441D-B52E-8DFF05FC09F8}" destId="{9411FF96-D7B7-4380-A574-7D707A7EA637}" srcOrd="2" destOrd="0" presId="urn:microsoft.com/office/officeart/2018/2/layout/IconLabelList"/>
    <dgm:cxn modelId="{965C713B-E8A2-4524-999C-27A3AC9D63D2}" type="presParOf" srcId="{9411FF96-D7B7-4380-A574-7D707A7EA637}" destId="{55766E59-FE52-4791-B7D2-E7D06E7FE6CA}" srcOrd="0" destOrd="0" presId="urn:microsoft.com/office/officeart/2018/2/layout/IconLabelList"/>
    <dgm:cxn modelId="{7A9FFCE4-01D5-4792-9F38-91C6DB2898FC}" type="presParOf" srcId="{9411FF96-D7B7-4380-A574-7D707A7EA637}" destId="{31D22AE5-0209-4CE2-BDC3-6B9E3B3B883E}" srcOrd="1" destOrd="0" presId="urn:microsoft.com/office/officeart/2018/2/layout/IconLabelList"/>
    <dgm:cxn modelId="{495119AB-CDA0-4843-AFCC-787BFE4C06A5}" type="presParOf" srcId="{9411FF96-D7B7-4380-A574-7D707A7EA637}" destId="{484D8EBC-316B-4256-9CEC-CA3DE495EBA3}" srcOrd="2" destOrd="0" presId="urn:microsoft.com/office/officeart/2018/2/layout/IconLabelList"/>
    <dgm:cxn modelId="{0702F68C-9A72-4B7B-9661-77B5B61F62FE}" type="presParOf" srcId="{BE89F0DB-4E16-441D-B52E-8DFF05FC09F8}" destId="{0CA0567B-D879-45A3-988E-B27AACFE0E94}" srcOrd="3" destOrd="0" presId="urn:microsoft.com/office/officeart/2018/2/layout/IconLabelList"/>
    <dgm:cxn modelId="{9C71B70C-4BB7-46DE-925A-C03E4956A850}" type="presParOf" srcId="{BE89F0DB-4E16-441D-B52E-8DFF05FC09F8}" destId="{53EB6295-20B4-4A75-81B0-A2E82E5D2858}" srcOrd="4" destOrd="0" presId="urn:microsoft.com/office/officeart/2018/2/layout/IconLabelList"/>
    <dgm:cxn modelId="{88D4DEEE-F015-4ECA-BEE3-C103C8E5EFAC}" type="presParOf" srcId="{53EB6295-20B4-4A75-81B0-A2E82E5D2858}" destId="{A61E9B17-76EE-436A-8FFB-EFF0D62C988B}" srcOrd="0" destOrd="0" presId="urn:microsoft.com/office/officeart/2018/2/layout/IconLabelList"/>
    <dgm:cxn modelId="{49F9DC28-B979-4E13-A64D-464E865450BE}" type="presParOf" srcId="{53EB6295-20B4-4A75-81B0-A2E82E5D2858}" destId="{352A5141-5622-4283-A83C-072631F72493}" srcOrd="1" destOrd="0" presId="urn:microsoft.com/office/officeart/2018/2/layout/IconLabelList"/>
    <dgm:cxn modelId="{0C58CBD2-90B2-4B5B-9D4F-8B777E2930D2}" type="presParOf" srcId="{53EB6295-20B4-4A75-81B0-A2E82E5D2858}" destId="{B43DBC8D-6C8C-4CA4-91C6-895A02A468D8}" srcOrd="2" destOrd="0" presId="urn:microsoft.com/office/officeart/2018/2/layout/IconLabelList"/>
    <dgm:cxn modelId="{56A4B441-8DE0-42E7-841B-248969A6776B}" type="presParOf" srcId="{BE89F0DB-4E16-441D-B52E-8DFF05FC09F8}" destId="{C4CCAF58-E73A-4D5B-9CD3-E83655B88B81}" srcOrd="5" destOrd="0" presId="urn:microsoft.com/office/officeart/2018/2/layout/IconLabelList"/>
    <dgm:cxn modelId="{ABC88714-78A7-42C4-A91D-8937628811C4}" type="presParOf" srcId="{BE89F0DB-4E16-441D-B52E-8DFF05FC09F8}" destId="{12E8323F-0BFB-4F64-B58D-9FBE954AF0D2}" srcOrd="6" destOrd="0" presId="urn:microsoft.com/office/officeart/2018/2/layout/IconLabelList"/>
    <dgm:cxn modelId="{A26F9298-F6B1-4BA6-AC3C-44D21C8A0BCA}" type="presParOf" srcId="{12E8323F-0BFB-4F64-B58D-9FBE954AF0D2}" destId="{11C2F2EB-C03F-4177-9B44-4893A39337E8}" srcOrd="0" destOrd="0" presId="urn:microsoft.com/office/officeart/2018/2/layout/IconLabelList"/>
    <dgm:cxn modelId="{639E70E7-E611-4BF5-98A3-CBCD1CB93EA6}" type="presParOf" srcId="{12E8323F-0BFB-4F64-B58D-9FBE954AF0D2}" destId="{4A22FE54-D45A-4D31-B1E9-3E05542DE785}" srcOrd="1" destOrd="0" presId="urn:microsoft.com/office/officeart/2018/2/layout/IconLabelList"/>
    <dgm:cxn modelId="{529E5AA1-FA29-4135-B55B-E88EC5167BAC}" type="presParOf" srcId="{12E8323F-0BFB-4F64-B58D-9FBE954AF0D2}" destId="{47BC6802-D4CF-407A-9328-9678F27162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FC009-CF15-4850-907A-611F587C33F3}">
      <dsp:nvSpPr>
        <dsp:cNvPr id="0" name=""/>
        <dsp:cNvSpPr/>
      </dsp:nvSpPr>
      <dsp:spPr>
        <a:xfrm>
          <a:off x="0" y="0"/>
          <a:ext cx="5304130" cy="11119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Trend data for 3 years showed that </a:t>
          </a:r>
          <a:r>
            <a:rPr lang="en-GB" sz="1600" b="1" kern="1200" dirty="0"/>
            <a:t>student valued our feedback and assessment </a:t>
          </a:r>
          <a:r>
            <a:rPr lang="en-GB" sz="1600" kern="1200" dirty="0"/>
            <a:t>and felt that it was fair and clear (NSS, 2019, 2020; 2021). </a:t>
          </a:r>
          <a:endParaRPr lang="en-US" sz="1600" kern="1200" dirty="0"/>
        </a:p>
      </dsp:txBody>
      <dsp:txXfrm>
        <a:off x="32567" y="32567"/>
        <a:ext cx="3974198" cy="1046776"/>
      </dsp:txXfrm>
    </dsp:sp>
    <dsp:sp modelId="{F567DA21-114F-40A0-B883-C69392677081}">
      <dsp:nvSpPr>
        <dsp:cNvPr id="0" name=""/>
        <dsp:cNvSpPr/>
      </dsp:nvSpPr>
      <dsp:spPr>
        <a:xfrm>
          <a:off x="396087" y="1266342"/>
          <a:ext cx="5304130" cy="1111910"/>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Students reported that </a:t>
          </a:r>
          <a:r>
            <a:rPr lang="en-GB" sz="1600" b="1" kern="1200"/>
            <a:t>staff were good at explaining things </a:t>
          </a:r>
          <a:r>
            <a:rPr lang="en-GB" sz="1600" kern="1200"/>
            <a:t>and the subject was intellectually stimulating but noted that they </a:t>
          </a:r>
          <a:r>
            <a:rPr lang="en-GB" sz="1600" b="1" kern="1200"/>
            <a:t>did not always feel challenged </a:t>
          </a:r>
          <a:r>
            <a:rPr lang="en-GB" sz="1600" kern="1200"/>
            <a:t>to do their best work</a:t>
          </a:r>
          <a:endParaRPr lang="en-US" sz="1600" kern="1200"/>
        </a:p>
      </dsp:txBody>
      <dsp:txXfrm>
        <a:off x="428654" y="1298909"/>
        <a:ext cx="4120166" cy="1046776"/>
      </dsp:txXfrm>
    </dsp:sp>
    <dsp:sp modelId="{1C24B29D-67BD-47A5-B7D3-24039DE5E924}">
      <dsp:nvSpPr>
        <dsp:cNvPr id="0" name=""/>
        <dsp:cNvSpPr/>
      </dsp:nvSpPr>
      <dsp:spPr>
        <a:xfrm>
          <a:off x="792175" y="2532684"/>
          <a:ext cx="5304130" cy="111191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Students feel </a:t>
          </a:r>
          <a:r>
            <a:rPr lang="en-GB" sz="1600" b="1" kern="1200"/>
            <a:t>less convinced that they receive feedback in a timely manner</a:t>
          </a:r>
          <a:r>
            <a:rPr lang="en-GB" sz="1600" kern="1200"/>
            <a:t>. </a:t>
          </a:r>
          <a:endParaRPr lang="en-US" sz="1600" kern="1200"/>
        </a:p>
      </dsp:txBody>
      <dsp:txXfrm>
        <a:off x="824742" y="2565251"/>
        <a:ext cx="4120166" cy="1046776"/>
      </dsp:txXfrm>
    </dsp:sp>
    <dsp:sp modelId="{BE8F012D-B2D7-4602-BDD0-213579CFAF96}">
      <dsp:nvSpPr>
        <dsp:cNvPr id="0" name=""/>
        <dsp:cNvSpPr/>
      </dsp:nvSpPr>
      <dsp:spPr>
        <a:xfrm>
          <a:off x="1188262" y="3799027"/>
          <a:ext cx="5304130" cy="1111910"/>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Anecdotally, students told us that when they received their grade they would/could not look at the feedback for a while. </a:t>
          </a:r>
          <a:endParaRPr lang="en-US" sz="1600" kern="1200"/>
        </a:p>
      </dsp:txBody>
      <dsp:txXfrm>
        <a:off x="1220829" y="3831594"/>
        <a:ext cx="4120166" cy="1046776"/>
      </dsp:txXfrm>
    </dsp:sp>
    <dsp:sp modelId="{6F8053F7-634C-424B-AFD3-8A6D933D780F}">
      <dsp:nvSpPr>
        <dsp:cNvPr id="0" name=""/>
        <dsp:cNvSpPr/>
      </dsp:nvSpPr>
      <dsp:spPr>
        <a:xfrm>
          <a:off x="1584350" y="5065369"/>
          <a:ext cx="5304130" cy="111191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Grade analysis for the last 3 years showed that students who were performing at 2:2 in level 4 were </a:t>
          </a:r>
          <a:r>
            <a:rPr lang="en-GB" sz="1600" b="1" kern="1200"/>
            <a:t>highly likely to achieved 2:2 </a:t>
          </a:r>
          <a:r>
            <a:rPr lang="en-GB" sz="1600" kern="1200"/>
            <a:t>at the end of their studies. </a:t>
          </a:r>
          <a:endParaRPr lang="en-US" sz="1600" kern="1200"/>
        </a:p>
      </dsp:txBody>
      <dsp:txXfrm>
        <a:off x="1616917" y="5097936"/>
        <a:ext cx="4120166" cy="1046776"/>
      </dsp:txXfrm>
    </dsp:sp>
    <dsp:sp modelId="{CFD697BE-9F90-42E4-9B61-A466D7C76C8B}">
      <dsp:nvSpPr>
        <dsp:cNvPr id="0" name=""/>
        <dsp:cNvSpPr/>
      </dsp:nvSpPr>
      <dsp:spPr>
        <a:xfrm>
          <a:off x="4581388" y="812312"/>
          <a:ext cx="722741" cy="7227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744005" y="812312"/>
        <a:ext cx="397507" cy="543863"/>
      </dsp:txXfrm>
    </dsp:sp>
    <dsp:sp modelId="{2435FCEA-7CCC-41C3-84C7-6B6E02577B13}">
      <dsp:nvSpPr>
        <dsp:cNvPr id="0" name=""/>
        <dsp:cNvSpPr/>
      </dsp:nvSpPr>
      <dsp:spPr>
        <a:xfrm>
          <a:off x="4977476" y="2078654"/>
          <a:ext cx="722741" cy="722741"/>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140093" y="2078654"/>
        <a:ext cx="397507" cy="543863"/>
      </dsp:txXfrm>
    </dsp:sp>
    <dsp:sp modelId="{C6680E98-8BA5-4764-94DA-FADDC192F165}">
      <dsp:nvSpPr>
        <dsp:cNvPr id="0" name=""/>
        <dsp:cNvSpPr/>
      </dsp:nvSpPr>
      <dsp:spPr>
        <a:xfrm>
          <a:off x="5373563" y="3326465"/>
          <a:ext cx="722741" cy="722741"/>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36180" y="3326465"/>
        <a:ext cx="397507" cy="543863"/>
      </dsp:txXfrm>
    </dsp:sp>
    <dsp:sp modelId="{F82C84E8-1A7A-4501-BE59-11F13AB4F9DE}">
      <dsp:nvSpPr>
        <dsp:cNvPr id="0" name=""/>
        <dsp:cNvSpPr/>
      </dsp:nvSpPr>
      <dsp:spPr>
        <a:xfrm>
          <a:off x="5769651" y="4605162"/>
          <a:ext cx="722741" cy="7227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932268" y="4605162"/>
        <a:ext cx="397507" cy="543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3CC12-0A2C-4DEE-B40A-0688F0353E1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E6704-144B-4C47-B27E-5545A674168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How to support students to </a:t>
          </a:r>
          <a:r>
            <a:rPr lang="en-GB" sz="2300" b="1" kern="1200"/>
            <a:t>use their summative feedback </a:t>
          </a:r>
          <a:r>
            <a:rPr lang="en-GB" sz="2300" kern="1200"/>
            <a:t>that they felt was valuable and fair, </a:t>
          </a:r>
          <a:r>
            <a:rPr lang="en-GB" sz="2300" b="1" kern="1200"/>
            <a:t>in a formative way</a:t>
          </a:r>
          <a:r>
            <a:rPr lang="en-GB" sz="2300" kern="1200"/>
            <a:t>?</a:t>
          </a:r>
          <a:endParaRPr lang="en-US" sz="2300" kern="1200"/>
        </a:p>
      </dsp:txBody>
      <dsp:txXfrm>
        <a:off x="0" y="0"/>
        <a:ext cx="6900512" cy="1384035"/>
      </dsp:txXfrm>
    </dsp:sp>
    <dsp:sp modelId="{DB756210-5A15-43AC-8B68-E09C67904ABA}">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3E5EC-6C77-45E9-BB18-0B6BA6AAD83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In a semester-based curriculum, how to enable students to respond to their feedback in a timely manner that </a:t>
          </a:r>
          <a:r>
            <a:rPr lang="en-GB" sz="2300" b="1" kern="1200"/>
            <a:t>genuinely impacts upon their scholarly practice?</a:t>
          </a:r>
          <a:endParaRPr lang="en-US" sz="2300" kern="1200"/>
        </a:p>
      </dsp:txBody>
      <dsp:txXfrm>
        <a:off x="0" y="1384035"/>
        <a:ext cx="6900512" cy="1384035"/>
      </dsp:txXfrm>
    </dsp:sp>
    <dsp:sp modelId="{955C7B6B-5075-44BE-B798-0995B039D066}">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BDDEF-BA67-4E2E-9755-FF073DFBB78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How to develop students understanding of the assessment criteria so they can be more aware of what they need to do and </a:t>
          </a:r>
          <a:r>
            <a:rPr lang="en-GB" sz="2300" b="1" kern="1200"/>
            <a:t>what they can improve upon</a:t>
          </a:r>
          <a:r>
            <a:rPr lang="en-GB" sz="2300" kern="1200"/>
            <a:t>. </a:t>
          </a:r>
          <a:endParaRPr lang="en-US" sz="2300" kern="1200"/>
        </a:p>
      </dsp:txBody>
      <dsp:txXfrm>
        <a:off x="0" y="2768070"/>
        <a:ext cx="6900512" cy="1384035"/>
      </dsp:txXfrm>
    </dsp:sp>
    <dsp:sp modelId="{78B5F430-F81B-40FD-A723-3FF2E5DB33DD}">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C4C40-6906-4AAC-94E4-8B1D2293FE9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i="1" kern="1200"/>
            <a:t>N.B. Previous support mechanisms were not working</a:t>
          </a:r>
          <a:endParaRPr lang="en-US" sz="2300" kern="120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D8B9-7F2D-425F-A89C-CA3EB1F5F757}">
      <dsp:nvSpPr>
        <dsp:cNvPr id="0" name=""/>
        <dsp:cNvSpPr/>
      </dsp:nvSpPr>
      <dsp:spPr>
        <a:xfrm>
          <a:off x="0" y="3327889"/>
          <a:ext cx="6364224" cy="21834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a:t>SA + feedback negotiated, decided + used by learner = FA and SSA</a:t>
          </a:r>
          <a:endParaRPr lang="en-US" sz="2500" kern="1200"/>
        </a:p>
      </dsp:txBody>
      <dsp:txXfrm>
        <a:off x="0" y="3327889"/>
        <a:ext cx="6364224" cy="1179066"/>
      </dsp:txXfrm>
    </dsp:sp>
    <dsp:sp modelId="{8C3503BE-E95A-4E14-91F4-5F93F1CC7D3C}">
      <dsp:nvSpPr>
        <dsp:cNvPr id="0" name=""/>
        <dsp:cNvSpPr/>
      </dsp:nvSpPr>
      <dsp:spPr>
        <a:xfrm>
          <a:off x="0" y="4463286"/>
          <a:ext cx="6364224" cy="10043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All theories &amp; empirical research agree student </a:t>
          </a:r>
          <a:r>
            <a:rPr lang="en-US" sz="2400" b="1" kern="1200"/>
            <a:t>self-assessment is mandatory </a:t>
          </a:r>
          <a:r>
            <a:rPr lang="en-US" sz="2400" kern="1200"/>
            <a:t>for learning</a:t>
          </a:r>
        </a:p>
      </dsp:txBody>
      <dsp:txXfrm>
        <a:off x="0" y="4463286"/>
        <a:ext cx="6364224" cy="1004389"/>
      </dsp:txXfrm>
    </dsp:sp>
    <dsp:sp modelId="{C27A3D5B-563B-48E0-AB82-3FB1509C33F0}">
      <dsp:nvSpPr>
        <dsp:cNvPr id="0" name=""/>
        <dsp:cNvSpPr/>
      </dsp:nvSpPr>
      <dsp:spPr>
        <a:xfrm rot="10800000">
          <a:off x="0" y="2486"/>
          <a:ext cx="6364224" cy="3358155"/>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Taras (2005, 2016) uses Scriven SA + FA PLUS -assessment and feedback MUST be negotiated for understanding and take-up by learner –therefore self-assessment mandatory</a:t>
          </a:r>
        </a:p>
      </dsp:txBody>
      <dsp:txXfrm rot="10800000">
        <a:off x="0" y="2486"/>
        <a:ext cx="6364224" cy="21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AB22E-D676-4F32-8904-4522199720AE}">
      <dsp:nvSpPr>
        <dsp:cNvPr id="0" name=""/>
        <dsp:cNvSpPr/>
      </dsp:nvSpPr>
      <dsp:spPr>
        <a:xfrm>
          <a:off x="8868"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Students give work to tutors (+ standard SSA</a:t>
          </a:r>
          <a:r>
            <a:rPr lang="en-US" sz="1100" kern="1200"/>
            <a:t>)</a:t>
          </a:r>
        </a:p>
      </dsp:txBody>
      <dsp:txXfrm>
        <a:off x="29796" y="822031"/>
        <a:ext cx="1387206" cy="672675"/>
      </dsp:txXfrm>
    </dsp:sp>
    <dsp:sp modelId="{D69EC050-AA96-41B9-A962-0912731425CD}">
      <dsp:nvSpPr>
        <dsp:cNvPr id="0" name=""/>
        <dsp:cNvSpPr/>
      </dsp:nvSpPr>
      <dsp:spPr>
        <a:xfrm>
          <a:off x="1795196"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Tutors annotate and grade student work (3 weeks later?)</a:t>
          </a:r>
          <a:endParaRPr lang="en-US" sz="1100" kern="1200"/>
        </a:p>
      </dsp:txBody>
      <dsp:txXfrm>
        <a:off x="1816124" y="822031"/>
        <a:ext cx="1387206" cy="672675"/>
      </dsp:txXfrm>
    </dsp:sp>
    <dsp:sp modelId="{CB6B6739-7E7E-40EE-B8AF-FA207157464A}">
      <dsp:nvSpPr>
        <dsp:cNvPr id="0" name=""/>
        <dsp:cNvSpPr/>
      </dsp:nvSpPr>
      <dsp:spPr>
        <a:xfrm>
          <a:off x="3581524"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Model 1:</a:t>
          </a:r>
          <a:endParaRPr lang="en-US" sz="1100" kern="1200"/>
        </a:p>
      </dsp:txBody>
      <dsp:txXfrm>
        <a:off x="3602452" y="822031"/>
        <a:ext cx="1387206" cy="672675"/>
      </dsp:txXfrm>
    </dsp:sp>
    <dsp:sp modelId="{C4B0022D-F334-42F7-ADA6-90BFDC8B45F6}">
      <dsp:nvSpPr>
        <dsp:cNvPr id="0" name=""/>
        <dsp:cNvSpPr/>
      </dsp:nvSpPr>
      <dsp:spPr>
        <a:xfrm>
          <a:off x="3724430" y="1515634"/>
          <a:ext cx="142906" cy="535898"/>
        </a:xfrm>
        <a:custGeom>
          <a:avLst/>
          <a:gdLst/>
          <a:ahLst/>
          <a:cxnLst/>
          <a:rect l="0" t="0" r="0" b="0"/>
          <a:pathLst>
            <a:path>
              <a:moveTo>
                <a:pt x="0" y="0"/>
              </a:moveTo>
              <a:lnTo>
                <a:pt x="0" y="535898"/>
              </a:lnTo>
              <a:lnTo>
                <a:pt x="142906" y="5358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3445E-E98D-4148-A0B2-98C1F07198B6}">
      <dsp:nvSpPr>
        <dsp:cNvPr id="0" name=""/>
        <dsp:cNvSpPr/>
      </dsp:nvSpPr>
      <dsp:spPr>
        <a:xfrm>
          <a:off x="3867337" y="1694267"/>
          <a:ext cx="1143250" cy="71453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Students receive corrected work and NO grade </a:t>
          </a:r>
          <a:endParaRPr lang="en-US" sz="1100" kern="1200"/>
        </a:p>
      </dsp:txBody>
      <dsp:txXfrm>
        <a:off x="3888265" y="1715195"/>
        <a:ext cx="1101394" cy="672675"/>
      </dsp:txXfrm>
    </dsp:sp>
    <dsp:sp modelId="{DA914C7E-9C88-470E-94D2-6AD0F6E19A9C}">
      <dsp:nvSpPr>
        <dsp:cNvPr id="0" name=""/>
        <dsp:cNvSpPr/>
      </dsp:nvSpPr>
      <dsp:spPr>
        <a:xfrm>
          <a:off x="5367852"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Model 2: </a:t>
          </a:r>
          <a:endParaRPr lang="en-US" sz="1100" kern="1200"/>
        </a:p>
      </dsp:txBody>
      <dsp:txXfrm>
        <a:off x="5388780" y="822031"/>
        <a:ext cx="1387206" cy="672675"/>
      </dsp:txXfrm>
    </dsp:sp>
    <dsp:sp modelId="{7BCBF50D-B86C-4B88-A4FF-8E9F7D90B42F}">
      <dsp:nvSpPr>
        <dsp:cNvPr id="0" name=""/>
        <dsp:cNvSpPr/>
      </dsp:nvSpPr>
      <dsp:spPr>
        <a:xfrm>
          <a:off x="5510759" y="1515634"/>
          <a:ext cx="142906" cy="535898"/>
        </a:xfrm>
        <a:custGeom>
          <a:avLst/>
          <a:gdLst/>
          <a:ahLst/>
          <a:cxnLst/>
          <a:rect l="0" t="0" r="0" b="0"/>
          <a:pathLst>
            <a:path>
              <a:moveTo>
                <a:pt x="0" y="0"/>
              </a:moveTo>
              <a:lnTo>
                <a:pt x="0" y="535898"/>
              </a:lnTo>
              <a:lnTo>
                <a:pt x="142906" y="5358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DA9D2C-57B0-45C9-835F-0B5C8B7D22CC}">
      <dsp:nvSpPr>
        <dsp:cNvPr id="0" name=""/>
        <dsp:cNvSpPr/>
      </dsp:nvSpPr>
      <dsp:spPr>
        <a:xfrm>
          <a:off x="5653665" y="1694267"/>
          <a:ext cx="1143250" cy="71453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Students receive original work and correct and grade own work</a:t>
          </a:r>
          <a:endParaRPr lang="en-US" sz="1100" kern="1200"/>
        </a:p>
      </dsp:txBody>
      <dsp:txXfrm>
        <a:off x="5674593" y="1715195"/>
        <a:ext cx="1101394" cy="672675"/>
      </dsp:txXfrm>
    </dsp:sp>
    <dsp:sp modelId="{9B722D02-0BA6-4929-88DD-73A006BA33A7}">
      <dsp:nvSpPr>
        <dsp:cNvPr id="0" name=""/>
        <dsp:cNvSpPr/>
      </dsp:nvSpPr>
      <dsp:spPr>
        <a:xfrm>
          <a:off x="7154180"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Peer assessments, grading and discussions</a:t>
          </a:r>
          <a:endParaRPr lang="en-US" sz="1100" kern="1200"/>
        </a:p>
      </dsp:txBody>
      <dsp:txXfrm>
        <a:off x="7175108" y="822031"/>
        <a:ext cx="1387206" cy="672675"/>
      </dsp:txXfrm>
    </dsp:sp>
    <dsp:sp modelId="{5299EC3E-8F60-4CAE-9EB4-726A2DF521C3}">
      <dsp:nvSpPr>
        <dsp:cNvPr id="0" name=""/>
        <dsp:cNvSpPr/>
      </dsp:nvSpPr>
      <dsp:spPr>
        <a:xfrm>
          <a:off x="8940509" y="801103"/>
          <a:ext cx="1429062" cy="7145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t>Then, students receive annotated + graded work from tutor</a:t>
          </a:r>
          <a:endParaRPr lang="en-US" sz="1100" kern="1200"/>
        </a:p>
      </dsp:txBody>
      <dsp:txXfrm>
        <a:off x="8961437" y="822031"/>
        <a:ext cx="1387206" cy="672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7B099-A3D3-4F89-903D-E6D75E577FCD}">
      <dsp:nvSpPr>
        <dsp:cNvPr id="0" name=""/>
        <dsp:cNvSpPr/>
      </dsp:nvSpPr>
      <dsp:spPr>
        <a:xfrm>
          <a:off x="0" y="78201"/>
          <a:ext cx="5852160" cy="437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FEBUARY: Negotiate criteria </a:t>
          </a:r>
        </a:p>
      </dsp:txBody>
      <dsp:txXfrm>
        <a:off x="21361" y="99562"/>
        <a:ext cx="5809438" cy="394858"/>
      </dsp:txXfrm>
    </dsp:sp>
    <dsp:sp modelId="{F2BA6364-61F2-42A0-B6C3-7EBAF7FA5206}">
      <dsp:nvSpPr>
        <dsp:cNvPr id="0" name=""/>
        <dsp:cNvSpPr/>
      </dsp:nvSpPr>
      <dsp:spPr>
        <a:xfrm>
          <a:off x="0" y="515781"/>
          <a:ext cx="585216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Increase in confidence regarding structure and grades  (processes)</a:t>
          </a:r>
        </a:p>
        <a:p>
          <a:pPr marL="114300" lvl="1" indent="-114300" algn="l" defTabSz="577850">
            <a:lnSpc>
              <a:spcPct val="90000"/>
            </a:lnSpc>
            <a:spcBef>
              <a:spcPct val="0"/>
            </a:spcBef>
            <a:spcAft>
              <a:spcPct val="20000"/>
            </a:spcAft>
            <a:buChar char="•"/>
          </a:pPr>
          <a:r>
            <a:rPr lang="en-GB" sz="1300" kern="1200" dirty="0"/>
            <a:t>Less focus around topic/arguments/ideas</a:t>
          </a:r>
        </a:p>
      </dsp:txBody>
      <dsp:txXfrm>
        <a:off x="0" y="515781"/>
        <a:ext cx="5852160" cy="448672"/>
      </dsp:txXfrm>
    </dsp:sp>
    <dsp:sp modelId="{54B90DA0-99F9-4BFF-ACC4-876E8AE83A04}">
      <dsp:nvSpPr>
        <dsp:cNvPr id="0" name=""/>
        <dsp:cNvSpPr/>
      </dsp:nvSpPr>
      <dsp:spPr>
        <a:xfrm>
          <a:off x="0" y="964453"/>
          <a:ext cx="5852160" cy="4375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MARCH: submit work (FB 2 weeks)</a:t>
          </a:r>
        </a:p>
      </dsp:txBody>
      <dsp:txXfrm>
        <a:off x="21361" y="985814"/>
        <a:ext cx="5809438" cy="394858"/>
      </dsp:txXfrm>
    </dsp:sp>
    <dsp:sp modelId="{CEF03615-12D5-44CB-9D45-2E6179018D1B}">
      <dsp:nvSpPr>
        <dsp:cNvPr id="0" name=""/>
        <dsp:cNvSpPr/>
      </dsp:nvSpPr>
      <dsp:spPr>
        <a:xfrm>
          <a:off x="0" y="1402033"/>
          <a:ext cx="585216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Research and structure went well</a:t>
          </a:r>
        </a:p>
        <a:p>
          <a:pPr marL="114300" lvl="1" indent="-114300" algn="l" defTabSz="577850">
            <a:lnSpc>
              <a:spcPct val="90000"/>
            </a:lnSpc>
            <a:spcBef>
              <a:spcPct val="0"/>
            </a:spcBef>
            <a:spcAft>
              <a:spcPct val="20000"/>
            </a:spcAft>
            <a:buChar char="•"/>
          </a:pPr>
          <a:r>
            <a:rPr lang="en-GB" sz="1300" kern="1200" dirty="0"/>
            <a:t>Self doubt about the arguments and ideas</a:t>
          </a:r>
        </a:p>
        <a:p>
          <a:pPr marL="114300" lvl="1" indent="-114300" algn="l" defTabSz="577850">
            <a:lnSpc>
              <a:spcPct val="90000"/>
            </a:lnSpc>
            <a:spcBef>
              <a:spcPct val="0"/>
            </a:spcBef>
            <a:spcAft>
              <a:spcPct val="20000"/>
            </a:spcAft>
            <a:buChar char="•"/>
          </a:pPr>
          <a:r>
            <a:rPr lang="en-GB" sz="1300" kern="1200" dirty="0"/>
            <a:t>Reflected that they would read more next time</a:t>
          </a:r>
        </a:p>
      </dsp:txBody>
      <dsp:txXfrm>
        <a:off x="0" y="1402033"/>
        <a:ext cx="5852160" cy="668609"/>
      </dsp:txXfrm>
    </dsp:sp>
    <dsp:sp modelId="{C7AB9C93-D910-4BC1-B557-788C95413690}">
      <dsp:nvSpPr>
        <dsp:cNvPr id="0" name=""/>
        <dsp:cNvSpPr/>
      </dsp:nvSpPr>
      <dsp:spPr>
        <a:xfrm>
          <a:off x="0" y="2070643"/>
          <a:ext cx="5852160" cy="4375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APRIL: SSA</a:t>
          </a:r>
        </a:p>
      </dsp:txBody>
      <dsp:txXfrm>
        <a:off x="21361" y="2092004"/>
        <a:ext cx="5809438" cy="394858"/>
      </dsp:txXfrm>
    </dsp:sp>
    <dsp:sp modelId="{0B974BF1-CBAD-40B2-AB9F-4DFAADB65D64}">
      <dsp:nvSpPr>
        <dsp:cNvPr id="0" name=""/>
        <dsp:cNvSpPr/>
      </dsp:nvSpPr>
      <dsp:spPr>
        <a:xfrm>
          <a:off x="0" y="2508223"/>
          <a:ext cx="585216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Feedback helpful; matched my own judgment  </a:t>
          </a:r>
        </a:p>
        <a:p>
          <a:pPr marL="114300" lvl="1" indent="-114300" algn="l" defTabSz="577850">
            <a:lnSpc>
              <a:spcPct val="90000"/>
            </a:lnSpc>
            <a:spcBef>
              <a:spcPct val="0"/>
            </a:spcBef>
            <a:spcAft>
              <a:spcPct val="20000"/>
            </a:spcAft>
            <a:buChar char="•"/>
          </a:pPr>
          <a:r>
            <a:rPr lang="en-GB" sz="1300" kern="1200" dirty="0"/>
            <a:t>Refreshing to have the opportunity to improve </a:t>
          </a:r>
        </a:p>
        <a:p>
          <a:pPr marL="114300" lvl="1" indent="-114300" algn="l" defTabSz="577850">
            <a:lnSpc>
              <a:spcPct val="90000"/>
            </a:lnSpc>
            <a:spcBef>
              <a:spcPct val="0"/>
            </a:spcBef>
            <a:spcAft>
              <a:spcPct val="20000"/>
            </a:spcAft>
            <a:buChar char="•"/>
          </a:pPr>
          <a:r>
            <a:rPr lang="en-GB" sz="1300" kern="1200" dirty="0"/>
            <a:t>Made me want to improve and push </a:t>
          </a:r>
        </a:p>
      </dsp:txBody>
      <dsp:txXfrm>
        <a:off x="0" y="2508223"/>
        <a:ext cx="5852160" cy="668609"/>
      </dsp:txXfrm>
    </dsp:sp>
    <dsp:sp modelId="{B4D6D1FE-904A-4B93-91A9-14E3E505746A}">
      <dsp:nvSpPr>
        <dsp:cNvPr id="0" name=""/>
        <dsp:cNvSpPr/>
      </dsp:nvSpPr>
      <dsp:spPr>
        <a:xfrm>
          <a:off x="0" y="3176833"/>
          <a:ext cx="5852160" cy="437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However…</a:t>
          </a:r>
        </a:p>
      </dsp:txBody>
      <dsp:txXfrm>
        <a:off x="21361" y="3198194"/>
        <a:ext cx="5809438" cy="394858"/>
      </dsp:txXfrm>
    </dsp:sp>
    <dsp:sp modelId="{D34D8A37-9470-42F1-A5DA-1B888D46906F}">
      <dsp:nvSpPr>
        <dsp:cNvPr id="0" name=""/>
        <dsp:cNvSpPr/>
      </dsp:nvSpPr>
      <dsp:spPr>
        <a:xfrm>
          <a:off x="0" y="3614413"/>
          <a:ext cx="585216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Only 2 students made improvements and grade adjusted </a:t>
          </a:r>
        </a:p>
        <a:p>
          <a:pPr marL="114300" lvl="1" indent="-114300" algn="l" defTabSz="577850">
            <a:lnSpc>
              <a:spcPct val="90000"/>
            </a:lnSpc>
            <a:spcBef>
              <a:spcPct val="0"/>
            </a:spcBef>
            <a:spcAft>
              <a:spcPct val="20000"/>
            </a:spcAft>
            <a:buChar char="•"/>
          </a:pPr>
          <a:r>
            <a:rPr lang="en-GB" sz="1300" kern="1200" dirty="0"/>
            <a:t>No longer timely? </a:t>
          </a:r>
        </a:p>
        <a:p>
          <a:pPr marL="114300" lvl="1" indent="-114300" algn="l" defTabSz="577850">
            <a:lnSpc>
              <a:spcPct val="90000"/>
            </a:lnSpc>
            <a:spcBef>
              <a:spcPct val="0"/>
            </a:spcBef>
            <a:spcAft>
              <a:spcPct val="20000"/>
            </a:spcAft>
            <a:buChar char="•"/>
          </a:pPr>
          <a:r>
            <a:rPr lang="en-GB" sz="1300" kern="1200" dirty="0"/>
            <a:t>Poorer grades HOWEVER less panic for future work</a:t>
          </a:r>
        </a:p>
        <a:p>
          <a:pPr marL="114300" lvl="1" indent="-114300" algn="l" defTabSz="577850">
            <a:lnSpc>
              <a:spcPct val="90000"/>
            </a:lnSpc>
            <a:spcBef>
              <a:spcPct val="0"/>
            </a:spcBef>
            <a:spcAft>
              <a:spcPct val="20000"/>
            </a:spcAft>
            <a:buChar char="•"/>
          </a:pPr>
          <a:r>
            <a:rPr lang="en-GB" sz="1300" kern="1200" dirty="0"/>
            <a:t>80% have to work or have family to care for</a:t>
          </a:r>
        </a:p>
        <a:p>
          <a:pPr marL="114300" lvl="1" indent="-114300" algn="l" defTabSz="577850">
            <a:lnSpc>
              <a:spcPct val="90000"/>
            </a:lnSpc>
            <a:spcBef>
              <a:spcPct val="0"/>
            </a:spcBef>
            <a:spcAft>
              <a:spcPct val="20000"/>
            </a:spcAft>
            <a:buChar char="•"/>
          </a:pPr>
          <a:r>
            <a:rPr lang="en-GB" sz="1300" kern="1200" dirty="0"/>
            <a:t>I kept feedback to a minimum – pressure of assessment workload</a:t>
          </a:r>
        </a:p>
        <a:p>
          <a:pPr marL="114300" lvl="1" indent="-114300" algn="l" defTabSz="577850">
            <a:lnSpc>
              <a:spcPct val="90000"/>
            </a:lnSpc>
            <a:spcBef>
              <a:spcPct val="0"/>
            </a:spcBef>
            <a:spcAft>
              <a:spcPct val="20000"/>
            </a:spcAft>
            <a:buChar char="•"/>
          </a:pPr>
          <a:endParaRPr lang="en-GB" sz="1300" kern="1200" dirty="0"/>
        </a:p>
      </dsp:txBody>
      <dsp:txXfrm>
        <a:off x="0" y="3614413"/>
        <a:ext cx="5852160" cy="13372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520BF-F7E7-409D-A016-0CB6E1D88C10}">
      <dsp:nvSpPr>
        <dsp:cNvPr id="0" name=""/>
        <dsp:cNvSpPr/>
      </dsp:nvSpPr>
      <dsp:spPr>
        <a:xfrm>
          <a:off x="1078918" y="633965"/>
          <a:ext cx="930634" cy="930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416BBE-ECB8-44DA-92AA-5850AEDE3174}">
      <dsp:nvSpPr>
        <dsp:cNvPr id="0" name=""/>
        <dsp:cNvSpPr/>
      </dsp:nvSpPr>
      <dsp:spPr>
        <a:xfrm>
          <a:off x="510197"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GB" sz="3500" kern="1200"/>
            <a:t>Confidence </a:t>
          </a:r>
          <a:endParaRPr lang="en-US" sz="3500" kern="1200"/>
        </a:p>
      </dsp:txBody>
      <dsp:txXfrm>
        <a:off x="510197" y="1855936"/>
        <a:ext cx="2068076" cy="720000"/>
      </dsp:txXfrm>
    </dsp:sp>
    <dsp:sp modelId="{55766E59-FE52-4791-B7D2-E7D06E7FE6CA}">
      <dsp:nvSpPr>
        <dsp:cNvPr id="0" name=""/>
        <dsp:cNvSpPr/>
      </dsp:nvSpPr>
      <dsp:spPr>
        <a:xfrm>
          <a:off x="3508908" y="633965"/>
          <a:ext cx="930634" cy="930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D8EBC-316B-4256-9CEC-CA3DE495EBA3}">
      <dsp:nvSpPr>
        <dsp:cNvPr id="0" name=""/>
        <dsp:cNvSpPr/>
      </dsp:nvSpPr>
      <dsp:spPr>
        <a:xfrm>
          <a:off x="2940187"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GB" sz="3500" kern="1200"/>
            <a:t>Trust</a:t>
          </a:r>
          <a:endParaRPr lang="en-US" sz="3500" kern="1200"/>
        </a:p>
      </dsp:txBody>
      <dsp:txXfrm>
        <a:off x="2940187" y="1855936"/>
        <a:ext cx="2068076" cy="720000"/>
      </dsp:txXfrm>
    </dsp:sp>
    <dsp:sp modelId="{A61E9B17-76EE-436A-8FFB-EFF0D62C988B}">
      <dsp:nvSpPr>
        <dsp:cNvPr id="0" name=""/>
        <dsp:cNvSpPr/>
      </dsp:nvSpPr>
      <dsp:spPr>
        <a:xfrm>
          <a:off x="5938897" y="633965"/>
          <a:ext cx="930634" cy="930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3DBC8D-6C8C-4CA4-91C6-895A02A468D8}">
      <dsp:nvSpPr>
        <dsp:cNvPr id="0" name=""/>
        <dsp:cNvSpPr/>
      </dsp:nvSpPr>
      <dsp:spPr>
        <a:xfrm>
          <a:off x="5370176"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GB" sz="3500" kern="1200"/>
            <a:t>Timing</a:t>
          </a:r>
          <a:endParaRPr lang="en-US" sz="3500" kern="1200"/>
        </a:p>
      </dsp:txBody>
      <dsp:txXfrm>
        <a:off x="5370176" y="1855936"/>
        <a:ext cx="2068076" cy="720000"/>
      </dsp:txXfrm>
    </dsp:sp>
    <dsp:sp modelId="{11C2F2EB-C03F-4177-9B44-4893A39337E8}">
      <dsp:nvSpPr>
        <dsp:cNvPr id="0" name=""/>
        <dsp:cNvSpPr/>
      </dsp:nvSpPr>
      <dsp:spPr>
        <a:xfrm>
          <a:off x="8368887" y="633965"/>
          <a:ext cx="930634" cy="9306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C6802-D4CF-407A-9328-9678F271627C}">
      <dsp:nvSpPr>
        <dsp:cNvPr id="0" name=""/>
        <dsp:cNvSpPr/>
      </dsp:nvSpPr>
      <dsp:spPr>
        <a:xfrm>
          <a:off x="7800166"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GB" sz="3500" kern="1200"/>
            <a:t>Context</a:t>
          </a:r>
          <a:endParaRPr lang="en-US" sz="3500" kern="1200"/>
        </a:p>
      </dsp:txBody>
      <dsp:txXfrm>
        <a:off x="7800166" y="1855936"/>
        <a:ext cx="206807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BD0DA-0122-AC43-9536-370EA09B5DD9}"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16B88-6C90-824A-AD2E-F30B4CA5B3D5}" type="slidenum">
              <a:rPr lang="en-US" smtClean="0"/>
              <a:t>‹#›</a:t>
            </a:fld>
            <a:endParaRPr lang="en-US"/>
          </a:p>
        </p:txBody>
      </p:sp>
    </p:spTree>
    <p:extLst>
      <p:ext uri="{BB962C8B-B14F-4D97-AF65-F5344CB8AC3E}">
        <p14:creationId xmlns:p14="http://schemas.microsoft.com/office/powerpoint/2010/main" val="157760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 of what Education Studies </a:t>
            </a:r>
            <a:r>
              <a:rPr lang="en-US" err="1"/>
              <a:t>programme</a:t>
            </a:r>
            <a:r>
              <a:rPr lang="en-US"/>
              <a:t> is about.</a:t>
            </a:r>
            <a:endParaRPr lang="en-GB"/>
          </a:p>
        </p:txBody>
      </p:sp>
      <p:sp>
        <p:nvSpPr>
          <p:cNvPr id="4" name="Slide Number Placeholder 3"/>
          <p:cNvSpPr>
            <a:spLocks noGrp="1"/>
          </p:cNvSpPr>
          <p:nvPr>
            <p:ph type="sldNum" sz="quarter" idx="5"/>
          </p:nvPr>
        </p:nvSpPr>
        <p:spPr/>
        <p:txBody>
          <a:bodyPr/>
          <a:lstStyle/>
          <a:p>
            <a:fld id="{DEF16B88-6C90-824A-AD2E-F30B4CA5B3D5}" type="slidenum">
              <a:rPr lang="en-US" smtClean="0"/>
              <a:t>1</a:t>
            </a:fld>
            <a:endParaRPr lang="en-US"/>
          </a:p>
        </p:txBody>
      </p:sp>
    </p:spTree>
    <p:extLst>
      <p:ext uri="{BB962C8B-B14F-4D97-AF65-F5344CB8AC3E}">
        <p14:creationId xmlns:p14="http://schemas.microsoft.com/office/powerpoint/2010/main" val="117462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a:p>
            <a:endParaRPr lang="en-US"/>
          </a:p>
          <a:p>
            <a:r>
              <a:rPr lang="en-US"/>
              <a:t>NSS data – strengths, students value our feedback and judgements, they felt good at explaining things but didn’t always feel that they were challenged to do their best work. They didn’t always feel they received their feedback in a timely manner.</a:t>
            </a:r>
          </a:p>
          <a:p>
            <a:endParaRPr lang="en-US"/>
          </a:p>
          <a:p>
            <a:r>
              <a:rPr lang="en-US"/>
              <a:t>We were not returning grades late – it is about students receiving feedback that they feel they can implement in their studies and not just see the grade then forget and move on…..how can students respond to feedback so that it makes an impact on their work moving forward.</a:t>
            </a:r>
          </a:p>
          <a:p>
            <a:endParaRPr lang="en-US"/>
          </a:p>
          <a:p>
            <a:r>
              <a:rPr lang="en-US"/>
              <a:t>Analysis showed that students who received 2:2 grades (or any classification) at level 4 were still achieving the same grade boundaries at level 6.</a:t>
            </a:r>
          </a:p>
          <a:p>
            <a:endParaRPr lang="en-US"/>
          </a:p>
        </p:txBody>
      </p:sp>
      <p:sp>
        <p:nvSpPr>
          <p:cNvPr id="4" name="Slide Number Placeholder 3"/>
          <p:cNvSpPr>
            <a:spLocks noGrp="1"/>
          </p:cNvSpPr>
          <p:nvPr>
            <p:ph type="sldNum" sz="quarter" idx="5"/>
          </p:nvPr>
        </p:nvSpPr>
        <p:spPr/>
        <p:txBody>
          <a:bodyPr/>
          <a:lstStyle/>
          <a:p>
            <a:fld id="{DEF16B88-6C90-824A-AD2E-F30B4CA5B3D5}" type="slidenum">
              <a:rPr lang="en-US" smtClean="0"/>
              <a:t>2</a:t>
            </a:fld>
            <a:endParaRPr lang="en-US"/>
          </a:p>
        </p:txBody>
      </p:sp>
    </p:spTree>
    <p:extLst>
      <p:ext uri="{BB962C8B-B14F-4D97-AF65-F5344CB8AC3E}">
        <p14:creationId xmlns:p14="http://schemas.microsoft.com/office/powerpoint/2010/main" val="36359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a:p>
            <a:endParaRPr lang="en-US"/>
          </a:p>
          <a:p>
            <a:r>
              <a:rPr lang="en-US"/>
              <a:t>What can we do to enable this to happen?</a:t>
            </a:r>
          </a:p>
          <a:p>
            <a:endParaRPr lang="en-US"/>
          </a:p>
          <a:p>
            <a:r>
              <a:rPr lang="en-US"/>
              <a:t>Draft opportunities were not proving effective due to non submissions</a:t>
            </a:r>
          </a:p>
        </p:txBody>
      </p:sp>
      <p:sp>
        <p:nvSpPr>
          <p:cNvPr id="4" name="Slide Number Placeholder 3"/>
          <p:cNvSpPr>
            <a:spLocks noGrp="1"/>
          </p:cNvSpPr>
          <p:nvPr>
            <p:ph type="sldNum" sz="quarter" idx="5"/>
          </p:nvPr>
        </p:nvSpPr>
        <p:spPr/>
        <p:txBody>
          <a:bodyPr/>
          <a:lstStyle/>
          <a:p>
            <a:fld id="{DEF16B88-6C90-824A-AD2E-F30B4CA5B3D5}" type="slidenum">
              <a:rPr lang="en-US" smtClean="0"/>
              <a:t>3</a:t>
            </a:fld>
            <a:endParaRPr lang="en-US"/>
          </a:p>
        </p:txBody>
      </p:sp>
    </p:spTree>
    <p:extLst>
      <p:ext uri="{BB962C8B-B14F-4D97-AF65-F5344CB8AC3E}">
        <p14:creationId xmlns:p14="http://schemas.microsoft.com/office/powerpoint/2010/main" val="153492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a:p>
            <a:endParaRPr lang="en-US"/>
          </a:p>
          <a:p>
            <a:r>
              <a:rPr lang="en-US"/>
              <a:t>Promote independent thinking, autonomy</a:t>
            </a:r>
          </a:p>
          <a:p>
            <a:endParaRPr lang="en-US"/>
          </a:p>
          <a:p>
            <a:r>
              <a:rPr lang="en-US"/>
              <a:t>Help students engage with university standards, </a:t>
            </a:r>
          </a:p>
        </p:txBody>
      </p:sp>
      <p:sp>
        <p:nvSpPr>
          <p:cNvPr id="4" name="Slide Number Placeholder 3"/>
          <p:cNvSpPr>
            <a:spLocks noGrp="1"/>
          </p:cNvSpPr>
          <p:nvPr>
            <p:ph type="sldNum" sz="quarter" idx="5"/>
          </p:nvPr>
        </p:nvSpPr>
        <p:spPr/>
        <p:txBody>
          <a:bodyPr/>
          <a:lstStyle/>
          <a:p>
            <a:fld id="{DEF16B88-6C90-824A-AD2E-F30B4CA5B3D5}" type="slidenum">
              <a:rPr lang="en-US" smtClean="0"/>
              <a:t>4</a:t>
            </a:fld>
            <a:endParaRPr lang="en-US"/>
          </a:p>
        </p:txBody>
      </p:sp>
    </p:spTree>
    <p:extLst>
      <p:ext uri="{BB962C8B-B14F-4D97-AF65-F5344CB8AC3E}">
        <p14:creationId xmlns:p14="http://schemas.microsoft.com/office/powerpoint/2010/main" val="136073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a:p>
            <a:endParaRPr lang="en-US"/>
          </a:p>
          <a:p>
            <a:r>
              <a:rPr lang="en-US"/>
              <a:t>We are looking at activities which will help the students to understand the criteria so that they can affectively judge their own work. </a:t>
            </a:r>
          </a:p>
          <a:p>
            <a:endParaRPr lang="en-US"/>
          </a:p>
          <a:p>
            <a:r>
              <a:rPr lang="en-US"/>
              <a:t>Tara (2015) does not see summative and formative as separate entities.  </a:t>
            </a:r>
          </a:p>
        </p:txBody>
      </p:sp>
      <p:sp>
        <p:nvSpPr>
          <p:cNvPr id="4" name="Slide Number Placeholder 3"/>
          <p:cNvSpPr>
            <a:spLocks noGrp="1"/>
          </p:cNvSpPr>
          <p:nvPr>
            <p:ph type="sldNum" sz="quarter" idx="5"/>
          </p:nvPr>
        </p:nvSpPr>
        <p:spPr/>
        <p:txBody>
          <a:bodyPr/>
          <a:lstStyle/>
          <a:p>
            <a:fld id="{DEF16B88-6C90-824A-AD2E-F30B4CA5B3D5}" type="slidenum">
              <a:rPr lang="en-US" smtClean="0"/>
              <a:t>5</a:t>
            </a:fld>
            <a:endParaRPr lang="en-US"/>
          </a:p>
        </p:txBody>
      </p:sp>
    </p:spTree>
    <p:extLst>
      <p:ext uri="{BB962C8B-B14F-4D97-AF65-F5344CB8AC3E}">
        <p14:creationId xmlns:p14="http://schemas.microsoft.com/office/powerpoint/2010/main" val="280062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a:p>
            <a:endParaRPr lang="en-US"/>
          </a:p>
          <a:p>
            <a:r>
              <a:rPr lang="en-US"/>
              <a:t>We are looking at activities which will help the students to understand the criteria so that they can affectively judge their own work. </a:t>
            </a:r>
          </a:p>
          <a:p>
            <a:endParaRPr lang="en-US"/>
          </a:p>
          <a:p>
            <a:r>
              <a:rPr lang="en-US"/>
              <a:t>Tara (2015) does not see summative and formative as separate entities.  </a:t>
            </a:r>
          </a:p>
        </p:txBody>
      </p:sp>
      <p:sp>
        <p:nvSpPr>
          <p:cNvPr id="4" name="Slide Number Placeholder 3"/>
          <p:cNvSpPr>
            <a:spLocks noGrp="1"/>
          </p:cNvSpPr>
          <p:nvPr>
            <p:ph type="sldNum" sz="quarter" idx="5"/>
          </p:nvPr>
        </p:nvSpPr>
        <p:spPr/>
        <p:txBody>
          <a:bodyPr/>
          <a:lstStyle/>
          <a:p>
            <a:fld id="{DEF16B88-6C90-824A-AD2E-F30B4CA5B3D5}" type="slidenum">
              <a:rPr lang="en-US" smtClean="0"/>
              <a:t>6</a:t>
            </a:fld>
            <a:endParaRPr lang="en-US"/>
          </a:p>
        </p:txBody>
      </p:sp>
    </p:spTree>
    <p:extLst>
      <p:ext uri="{BB962C8B-B14F-4D97-AF65-F5344CB8AC3E}">
        <p14:creationId xmlns:p14="http://schemas.microsoft.com/office/powerpoint/2010/main" val="342269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Aim: Would grade weightings in assignments aid students understanding of generic assessment criteria and assist to implement previous feedback and understand how grades were formulated and assist with next steps….</a:t>
            </a:r>
          </a:p>
          <a:p>
            <a:endParaRPr lang="en-US" dirty="0"/>
          </a:p>
          <a:p>
            <a:r>
              <a:rPr lang="en-US" dirty="0"/>
              <a:t>Student Feedback – </a:t>
            </a:r>
          </a:p>
          <a:p>
            <a:r>
              <a:rPr lang="en-US" dirty="0"/>
              <a:t>Questions:</a:t>
            </a:r>
          </a:p>
          <a:p>
            <a:r>
              <a:rPr lang="en-US" dirty="0"/>
              <a:t>What is your understanding of the assignment?</a:t>
            </a:r>
          </a:p>
          <a:p>
            <a:r>
              <a:rPr lang="en-US" b="1" dirty="0"/>
              <a:t>Are you aware of where your grades comes from?</a:t>
            </a:r>
          </a:p>
          <a:p>
            <a:r>
              <a:rPr lang="en-US" dirty="0"/>
              <a:t>Do you know what you need to do to improve? What do you need to do and how?</a:t>
            </a:r>
          </a:p>
          <a:p>
            <a:r>
              <a:rPr lang="en-US" dirty="0"/>
              <a:t>Do you know what you need to do from the academic?</a:t>
            </a:r>
          </a:p>
          <a:p>
            <a:endParaRPr lang="en-US" dirty="0"/>
          </a:p>
          <a:p>
            <a:r>
              <a:rPr lang="en-US" dirty="0"/>
              <a:t>Quotes </a:t>
            </a:r>
          </a:p>
          <a:p>
            <a:r>
              <a:rPr lang="en-US" dirty="0"/>
              <a:t>‘There is a table that states what you need to do to achieve certain percentages, but I don’t have much understanding of it’</a:t>
            </a:r>
          </a:p>
          <a:p>
            <a:r>
              <a:rPr lang="en-US" dirty="0"/>
              <a:t>‘I have a very basic understanding’</a:t>
            </a:r>
          </a:p>
          <a:p>
            <a:r>
              <a:rPr lang="en-US" dirty="0"/>
              <a:t>‘I think there is a grading system where you have to write a certain way to get a percentage e.g. not enough criticality or haven't referenced well’</a:t>
            </a:r>
          </a:p>
          <a:p>
            <a:r>
              <a:rPr lang="en-US" dirty="0"/>
              <a:t>‘I could improve by seeing a template of how to set out the assignment’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16B88-6C90-824A-AD2E-F30B4CA5B3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6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 template. Use black text when using this page. </a:t>
            </a:r>
          </a:p>
          <a:p>
            <a:endParaRPr lang="en-US" dirty="0"/>
          </a:p>
          <a:p>
            <a:pPr>
              <a:defRPr/>
            </a:pPr>
            <a:r>
              <a:rPr lang="en-GB" sz="1800" dirty="0">
                <a:effectLst/>
                <a:latin typeface="Calibri"/>
                <a:ea typeface="Calibri" panose="020F0502020204030204" pitchFamily="34" charset="0"/>
                <a:cs typeface="Calibri"/>
              </a:rPr>
              <a:t>Small group tutorials of 3 or 4 students met on a fortnightly basis for 30 mins in SEM 2. Peer and self-assessment strategies were promoted. Formal teaching lectures and seminars were delivered in</a:t>
            </a:r>
            <a:r>
              <a:rPr lang="en-GB" sz="1800" b="1" dirty="0">
                <a:effectLst/>
                <a:latin typeface="Calibri"/>
                <a:ea typeface="Calibri" panose="020F0502020204030204" pitchFamily="34" charset="0"/>
                <a:cs typeface="Calibri"/>
              </a:rPr>
              <a:t> SEM1 </a:t>
            </a:r>
            <a:r>
              <a:rPr lang="en-GB" sz="1800" dirty="0">
                <a:effectLst/>
                <a:latin typeface="Calibri"/>
                <a:ea typeface="Calibri" panose="020F0502020204030204" pitchFamily="34" charset="0"/>
                <a:cs typeface="Calibri"/>
              </a:rPr>
              <a:t>as well as </a:t>
            </a:r>
            <a:r>
              <a:rPr lang="en-GB" sz="1800" dirty="0"/>
              <a:t>creative and local visits, examination of the 5 Step Design Process (emphasise, define, ideate, prototype, test), Initial Statement of Requirement (ISR),  Product Design Specification (PDS), Academic Poster, presentation, task 1 submission.</a:t>
            </a:r>
            <a:endParaRPr lang="en-GB" sz="1800" dirty="0">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In</a:t>
            </a:r>
            <a:r>
              <a:rPr lang="en-GB" sz="1200" b="1" dirty="0"/>
              <a:t> SEM</a:t>
            </a:r>
            <a:r>
              <a:rPr lang="en-GB" sz="1200" b="1" dirty="0">
                <a:cs typeface="Calibri"/>
              </a:rPr>
              <a:t> 2</a:t>
            </a:r>
            <a:r>
              <a:rPr lang="en-GB" sz="1100" dirty="0">
                <a:cs typeface="Calibri"/>
              </a:rPr>
              <a:t>  - </a:t>
            </a:r>
            <a:r>
              <a:rPr lang="en-GB" sz="1200" dirty="0">
                <a:cs typeface="Calibri"/>
              </a:rPr>
              <a:t>Small Group Tutorials, Product Design Specification Reflection, Critique, Peer and self- assessment. This allowed for myself as module lead to take a step back. Action plans were sometimes created during the sessions. Individuals were allowed thinking and processing time. </a:t>
            </a:r>
            <a:r>
              <a:rPr lang="en-GB" sz="1200" dirty="0">
                <a:ea typeface="+mn-lt"/>
                <a:cs typeface="+mn-lt"/>
              </a:rPr>
              <a:t> Task 2 was submitted as a portfolio of the design and the thinking process.</a:t>
            </a:r>
            <a:endParaRPr lang="en-GB" sz="1200" b="1" dirty="0"/>
          </a:p>
          <a:p>
            <a:endParaRPr lang="en-US" dirty="0">
              <a:cs typeface="Calibri"/>
            </a:endParaRPr>
          </a:p>
          <a:p>
            <a:r>
              <a:rPr lang="en-GB" sz="1200" b="1" u="sng" dirty="0"/>
              <a:t>Early reflections:</a:t>
            </a:r>
            <a:r>
              <a:rPr lang="en-GB" sz="1200" dirty="0"/>
              <a:t> </a:t>
            </a:r>
            <a:endParaRPr lang="en-GB" sz="1200" dirty="0">
              <a:ea typeface="Calibri"/>
              <a:cs typeface="Calibri"/>
            </a:endParaRPr>
          </a:p>
          <a:p>
            <a:r>
              <a:rPr lang="en-GB" sz="1200" dirty="0">
                <a:cs typeface="Calibri"/>
              </a:rPr>
              <a:t>SEM 1 </a:t>
            </a:r>
          </a:p>
          <a:p>
            <a:pPr marL="285750" indent="-285750">
              <a:buFont typeface="Arial" panose="020B0604020202020204" pitchFamily="34" charset="0"/>
              <a:buChar char="•"/>
            </a:pPr>
            <a:r>
              <a:rPr lang="en-GB" sz="1200" dirty="0">
                <a:cs typeface="Calibri"/>
              </a:rPr>
              <a:t> Seminar/ lecture spaces were not conducive to productive peer or self assessment strategies.  </a:t>
            </a:r>
            <a:endParaRPr lang="en-GB" sz="1200" dirty="0">
              <a:ea typeface="Calibri"/>
              <a:cs typeface="Calibri"/>
            </a:endParaRPr>
          </a:p>
          <a:p>
            <a:r>
              <a:rPr lang="en-GB" sz="1200" dirty="0">
                <a:cs typeface="Calibri"/>
              </a:rPr>
              <a:t>SEM 2 </a:t>
            </a:r>
            <a:endParaRPr lang="en-GB" sz="1200" dirty="0">
              <a:ea typeface="Calibri"/>
              <a:cs typeface="Calibri"/>
            </a:endParaRPr>
          </a:p>
          <a:p>
            <a:pPr marL="285750" indent="-285750">
              <a:buFont typeface="Arial" panose="020B0604020202020204" pitchFamily="34" charset="0"/>
              <a:buChar char="•"/>
            </a:pPr>
            <a:r>
              <a:rPr lang="en-GB" sz="1200" dirty="0">
                <a:cs typeface="Calibri"/>
              </a:rPr>
              <a:t>Small group tutorials that took place in a safe space within the social space in WV – appeared to allow for creative and divergent thinking to take place. An element of collaborative teamwork and trust was noted. </a:t>
            </a:r>
            <a:endParaRPr lang="en-GB" sz="1200" dirty="0">
              <a:ea typeface="Calibri"/>
              <a:cs typeface="Calibri"/>
            </a:endParaRPr>
          </a:p>
          <a:p>
            <a:pPr marL="285750" indent="-285750">
              <a:buFont typeface="Arial" panose="020B0604020202020204" pitchFamily="34" charset="0"/>
              <a:buChar char="•"/>
            </a:pPr>
            <a:r>
              <a:rPr lang="en-GB" sz="1200" dirty="0">
                <a:cs typeface="Calibri"/>
              </a:rPr>
              <a:t>Sharing of ideas and constructive interaction between peers was in an Art and Design ‘crit’ format (like a critical friend)</a:t>
            </a:r>
            <a:endParaRPr lang="en-GB" sz="1200" dirty="0">
              <a:ea typeface="Calibri"/>
              <a:cs typeface="Calibri"/>
            </a:endParaRPr>
          </a:p>
          <a:p>
            <a:pPr marL="285750" indent="-285750">
              <a:buFont typeface="Arial" panose="020B0604020202020204" pitchFamily="34" charset="0"/>
              <a:buChar char="•"/>
            </a:pPr>
            <a:r>
              <a:rPr lang="en-GB" sz="1200" dirty="0">
                <a:cs typeface="Calibri"/>
              </a:rPr>
              <a:t>Peer assessment naturally emerged in the form of support, encouragement and suggestions for improvement as opposed to judgementally or criticism ( as it often can be interpreted as in a lecture/seminar space). </a:t>
            </a:r>
            <a:endParaRPr lang="en-GB" sz="1200"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16B88-6C90-824A-AD2E-F30B4CA5B3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44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template. Use black text when using this page. </a:t>
            </a:r>
          </a:p>
        </p:txBody>
      </p:sp>
      <p:sp>
        <p:nvSpPr>
          <p:cNvPr id="4" name="Slide Number Placeholder 3"/>
          <p:cNvSpPr>
            <a:spLocks noGrp="1"/>
          </p:cNvSpPr>
          <p:nvPr>
            <p:ph type="sldNum" sz="quarter" idx="5"/>
          </p:nvPr>
        </p:nvSpPr>
        <p:spPr/>
        <p:txBody>
          <a:bodyPr/>
          <a:lstStyle/>
          <a:p>
            <a:fld id="{DEF16B88-6C90-824A-AD2E-F30B4CA5B3D5}" type="slidenum">
              <a:rPr lang="en-US" smtClean="0"/>
              <a:t>13</a:t>
            </a:fld>
            <a:endParaRPr lang="en-US"/>
          </a:p>
        </p:txBody>
      </p:sp>
    </p:spTree>
    <p:extLst>
      <p:ext uri="{BB962C8B-B14F-4D97-AF65-F5344CB8AC3E}">
        <p14:creationId xmlns:p14="http://schemas.microsoft.com/office/powerpoint/2010/main" val="259794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7ECF-F4AD-7C49-8564-F1C95E475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29AEAD-50F4-EB46-AB00-9BA2BFEDE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E6F19-87EF-5842-B83A-5E8D8643C497}"/>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5C6506BE-9A6C-4345-B7DF-F9DFF9C0D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5A36-C462-094D-A22F-7BD0A93FCC3E}"/>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62880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A683-E504-9E46-AF86-93F4D9533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EE518-72F9-3F40-8D7F-77002B4D0D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4BA76-DAA0-CE4B-A4B8-69D36BBA148F}"/>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6432E1CA-B8A7-274F-856E-8620929A5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63F73-3253-1C49-AC8D-AF4D5C939EBB}"/>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72342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C120F-0410-224E-9DE1-647067601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34364C-775C-D340-9E51-481AC75B68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7BFBB-BE36-B446-9DBE-832E529DC5D9}"/>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E3A29234-7C99-7545-826F-C2986C7D4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05152-3195-4041-ABD7-48527A8CEFDF}"/>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26878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F25F-E41B-4F48-9101-553F73C17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66F87-6CEB-4B46-9711-F1E0516219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51FFA-B250-BE40-BF90-0574C405F4E1}"/>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8606C4F6-1B31-AD46-9B1B-8E4449D11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80A6-85B0-E242-950E-EFAE38E2980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9515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50B4-3CD1-3343-AC34-5B73939C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F6E05-3514-9545-B1C6-4A8BC9617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0EDBF3-D5E1-2646-B458-BCC02A494CE0}"/>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B5737914-421C-9A44-91F2-107E32C1B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69F48-FBDE-3048-B896-FE891369C0E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71878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F251-8962-D24E-92D8-2C9EF4F5B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FE626-6EEC-EA46-8B87-820A1A6AC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4D6B7-BE94-A04C-AA93-609A2BD78E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1A1F0B-F28B-5C43-BE29-7D4C7E02034A}"/>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6" name="Footer Placeholder 5">
            <a:extLst>
              <a:ext uri="{FF2B5EF4-FFF2-40B4-BE49-F238E27FC236}">
                <a16:creationId xmlns:a16="http://schemas.microsoft.com/office/drawing/2014/main" id="{567DEBCB-1CAF-2E45-BAAD-A6532CC9F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D1E99-A764-9844-8309-850DE97A8FF2}"/>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08052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041A-1B0F-5F4A-A8E0-6B506AFB2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92B06E-4310-AA49-BBCA-8F9A5C402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24CBCE-14D6-C145-8A72-2F199A431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EADBE-5CC7-004A-A1A4-F6317BBC0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0F4D14-7334-2F43-90C2-D7044108ED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6AC818-7BAE-2642-9665-7F2C9238A143}"/>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8" name="Footer Placeholder 7">
            <a:extLst>
              <a:ext uri="{FF2B5EF4-FFF2-40B4-BE49-F238E27FC236}">
                <a16:creationId xmlns:a16="http://schemas.microsoft.com/office/drawing/2014/main" id="{9278BFA8-3201-0741-9131-83E68D43E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56F5D-C787-1844-B474-EC294F387A4F}"/>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1362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40C6-7E15-7545-8F79-DFC34CF288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AA5FC-54AC-574C-A09E-7D0E3E5B9DBD}"/>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4" name="Footer Placeholder 3">
            <a:extLst>
              <a:ext uri="{FF2B5EF4-FFF2-40B4-BE49-F238E27FC236}">
                <a16:creationId xmlns:a16="http://schemas.microsoft.com/office/drawing/2014/main" id="{5B0D42B4-51AA-6B45-A2A5-E61E40A618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C74DB-C8F1-0B44-AC04-FFB124512B31}"/>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162835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24AEE-DAA6-4745-9BDA-8DA71204459B}"/>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3" name="Footer Placeholder 2">
            <a:extLst>
              <a:ext uri="{FF2B5EF4-FFF2-40B4-BE49-F238E27FC236}">
                <a16:creationId xmlns:a16="http://schemas.microsoft.com/office/drawing/2014/main" id="{CFE6CA10-FD0D-0944-8B1B-FC9D4B53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483B8-3D57-544C-995D-93AC33CB57F3}"/>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6425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1EFC-E8E4-244E-BA65-5F301CD0C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965DD-F48D-CC4A-9ADB-030B9D9E1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32E655-E9BA-D546-96F4-1AB9C877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BCD1DC-9166-8245-9CBB-CD00B5DFCB8D}"/>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6" name="Footer Placeholder 5">
            <a:extLst>
              <a:ext uri="{FF2B5EF4-FFF2-40B4-BE49-F238E27FC236}">
                <a16:creationId xmlns:a16="http://schemas.microsoft.com/office/drawing/2014/main" id="{C60EDDCC-DE4C-C94A-9C33-A6A159C23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D04C0-CCD0-C243-9D15-78E5B639DABA}"/>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20944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57E-98B9-CD47-B6EC-C562316B5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8C98-E1D3-9645-B5CA-48B65D79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8358B-0EB6-2C4C-9B76-5759E26A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996965-87BD-C34E-A788-5268921BE705}"/>
              </a:ext>
            </a:extLst>
          </p:cNvPr>
          <p:cNvSpPr>
            <a:spLocks noGrp="1"/>
          </p:cNvSpPr>
          <p:nvPr>
            <p:ph type="dt" sz="half" idx="10"/>
          </p:nvPr>
        </p:nvSpPr>
        <p:spPr/>
        <p:txBody>
          <a:bodyPr/>
          <a:lstStyle/>
          <a:p>
            <a:fld id="{2C0BADFC-59FC-454A-B33D-5EE282089226}" type="datetimeFigureOut">
              <a:rPr lang="en-US" smtClean="0"/>
              <a:t>5/22/2023</a:t>
            </a:fld>
            <a:endParaRPr lang="en-US"/>
          </a:p>
        </p:txBody>
      </p:sp>
      <p:sp>
        <p:nvSpPr>
          <p:cNvPr id="6" name="Footer Placeholder 5">
            <a:extLst>
              <a:ext uri="{FF2B5EF4-FFF2-40B4-BE49-F238E27FC236}">
                <a16:creationId xmlns:a16="http://schemas.microsoft.com/office/drawing/2014/main" id="{A8AF3FE7-96B1-804C-9814-D27054B26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0C39C-1824-804F-934B-27C037E592F5}"/>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42286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BB646-53F5-4B4C-B568-6ED91CA86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CE1AB-D4AB-A043-BC3F-754509358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1040F-F073-024F-AF51-DFDE5464E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BADFC-59FC-454A-B33D-5EE282089226}" type="datetimeFigureOut">
              <a:rPr lang="en-US" smtClean="0"/>
              <a:t>5/22/2023</a:t>
            </a:fld>
            <a:endParaRPr lang="en-US"/>
          </a:p>
        </p:txBody>
      </p:sp>
      <p:sp>
        <p:nvSpPr>
          <p:cNvPr id="5" name="Footer Placeholder 4">
            <a:extLst>
              <a:ext uri="{FF2B5EF4-FFF2-40B4-BE49-F238E27FC236}">
                <a16:creationId xmlns:a16="http://schemas.microsoft.com/office/drawing/2014/main" id="{630E1F43-A2D9-F648-9B28-14AE549E0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7D5BE-B6DA-9C42-B7F6-89DC2C752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EE32C-DBB6-EF42-8A16-DA5BA02BD228}" type="slidenum">
              <a:rPr lang="en-US" smtClean="0"/>
              <a:t>‹#›</a:t>
            </a:fld>
            <a:endParaRPr lang="en-US"/>
          </a:p>
        </p:txBody>
      </p:sp>
    </p:spTree>
    <p:extLst>
      <p:ext uri="{BB962C8B-B14F-4D97-AF65-F5344CB8AC3E}">
        <p14:creationId xmlns:p14="http://schemas.microsoft.com/office/powerpoint/2010/main" val="313425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ur03.safelinks.protection.outlook.com/?url=https%3A%2F%2Fwww.sunderland.ac.uk%2Fabout%2Fstaff%2Fteacher-training-and-education%2Fmaddalenataras%2F&amp;data=05%7C01%7C%7Cd7b33750a4ad4704cf5a08da89ce335f%7C16a0d960ee744f56a22a19ae057918b2%7C0%7C0%7C637973815967973106%7CUnknown%7CTWFpbGZsb3d8eyJWIjoiMC4wLjAwMDAiLCJQIjoiV2luMzIiLCJBTiI6Ik1haWwiLCJXVCI6Mn0%3D%7C3000%7C%7C%7C&amp;sdata=gJDt7Q2GgmgNMAxUH7iimIisxrameAulRbEcpiyWg64%3D&amp;reserved=0" TargetMode="External"/><Relationship Id="rId3" Type="http://schemas.openxmlformats.org/officeDocument/2006/relationships/hyperlink" Target="https://eur03.safelinks.protection.outlook.com/?url=https%3A%2F%2Fgupea.ub.gu.se%2Fhandle%2F2077%2F19783&amp;data=05%7C01%7C%7Cd7b33750a4ad4704cf5a08da89ce335f%7C16a0d960ee744f56a22a19ae057918b2%7C0%7C0%7C637973815967973106%7CUnknown%7CTWFpbGZsb3d8eyJWIjoiMC4wLjAwMDAiLCJQIjoiV2luMzIiLCJBTiI6Ik1haWwiLCJXVCI6Mn0%3D%7C3000%7C%7C%7C&amp;sdata=1MZKIsAWEYPybbOKPfwjKilEIMYKpiYVIuON7ErZQd4%3D&amp;reserved=0" TargetMode="External"/><Relationship Id="rId7" Type="http://schemas.openxmlformats.org/officeDocument/2006/relationships/hyperlink" Target="https://eur03.safelinks.protection.outlook.com/?url=http%3A%2F%2Fwww.revistas2.uepg.br%2Findex.php%2Fpraxiseducativa%2Farticle%2Fview%2F1829%2F1386&amp;data=05%7C01%7C%7Cd7b33750a4ad4704cf5a08da89ce335f%7C16a0d960ee744f56a22a19ae057918b2%7C0%7C0%7C637973815967973106%7CUnknown%7CTWFpbGZsb3d8eyJWIjoiMC4wLjAwMDAiLCJQIjoiV2luMzIiLCJBTiI6Ik1haWwiLCJXVCI6Mn0%3D%7C3000%7C%7C%7C&amp;sdata=12wWz3bht9s7SpCHAzBfqCB%2BZ5cQJASS3XuD17ZJRbk%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ur03.safelinks.protection.outlook.com/?url=http%3A%2F%2Fwww.oerj.org%2F&amp;data=05%7C01%7C%7Cd7b33750a4ad4704cf5a08da89ce335f%7C16a0d960ee744f56a22a19ae057918b2%7C0%7C0%7C637973815967973106%7CUnknown%7CTWFpbGZsb3d8eyJWIjoiMC4wLjAwMDAiLCJQIjoiV2luMzIiLCJBTiI6Ik1haWwiLCJXVCI6Mn0%3D%7C3000%7C%7C%7C&amp;sdata=GbsI8okLWTyzYhtfBx8eVu9jzmJtSzMHqAKWFau66E4%3D&amp;reserved=0" TargetMode="External"/><Relationship Id="rId5" Type="http://schemas.openxmlformats.org/officeDocument/2006/relationships/hyperlink" Target="https://eur03.safelinks.protection.outlook.com/?url=https%3A%2F%2Fwww.heacademy.ac.uk%2Finnovations-student-centred-assessment&amp;data=05%7C01%7C%7Cd7b33750a4ad4704cf5a08da89ce335f%7C16a0d960ee744f56a22a19ae057918b2%7C0%7C0%7C637973815967973106%7CUnknown%7CTWFpbGZsb3d8eyJWIjoiMC4wLjAwMDAiLCJQIjoiV2luMzIiLCJBTiI6Ik1haWwiLCJXVCI6Mn0%3D%7C3000%7C%7C%7C&amp;sdata=BjOowb9lO9Z30kBUUwnG2t9H%2B3ww8x3GsO8eSMpPvFg%3D&amp;reserved=0" TargetMode="External"/><Relationship Id="rId4" Type="http://schemas.openxmlformats.org/officeDocument/2006/relationships/hyperlink" Target="https://eur03.safelinks.protection.outlook.com/?url=https%3A%2F%2Fwww.routledge.com%2FStudent-Self-Assessment-An-Essential-Guide-for-Teaching-Learning-and-Reflection%2FTaras-Wong%2Fp%2Fbook%2F9780367691677&amp;data=05%7C01%7C%7Cd7b33750a4ad4704cf5a08da89ce335f%7C16a0d960ee744f56a22a19ae057918b2%7C0%7C0%7C637973815967973106%7CUnknown%7CTWFpbGZsb3d8eyJWIjoiMC4wLjAwMDAiLCJQIjoiV2luMzIiLCJBTiI6Ik1haWwiLCJXVCI6Mn0%3D%7C3000%7C%7C%7C&amp;sdata=fN78%2BQ%2B0tIVElAZywV6tBiUtgkLL%2BbTxf6tEbWXehsM%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ater, outdoor, city&#10;&#10;Description automatically generated">
            <a:extLst>
              <a:ext uri="{FF2B5EF4-FFF2-40B4-BE49-F238E27FC236}">
                <a16:creationId xmlns:a16="http://schemas.microsoft.com/office/drawing/2014/main" id="{2B74EE86-9F40-41CC-98CC-43FB67CA97B6}"/>
              </a:ext>
            </a:extLst>
          </p:cNvPr>
          <p:cNvPicPr>
            <a:picLocks noChangeAspect="1"/>
          </p:cNvPicPr>
          <p:nvPr/>
        </p:nvPicPr>
        <p:blipFill rotWithShape="1">
          <a:blip r:embed="rId3">
            <a:extLst>
              <a:ext uri="{28A0092B-C50C-407E-A947-70E740481C1C}">
                <a14:useLocalDpi xmlns:a14="http://schemas.microsoft.com/office/drawing/2010/main" val="0"/>
              </a:ext>
            </a:extLst>
          </a:blip>
          <a:srcRect t="24534" b="19453"/>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846AA-6639-A7D9-DAE3-0AA9E37FA20A}"/>
              </a:ext>
            </a:extLst>
          </p:cNvPr>
          <p:cNvSpPr txBox="1"/>
          <p:nvPr/>
        </p:nvSpPr>
        <p:spPr>
          <a:xfrm>
            <a:off x="4654294" y="4777739"/>
            <a:ext cx="6897626" cy="1787448"/>
          </a:xfrm>
          <a:prstGeom prst="rect">
            <a:avLst/>
          </a:prstGeom>
        </p:spPr>
        <p:txBody>
          <a:bodyPr vert="horz" lIns="91440" tIns="45720" rIns="91440" bIns="45720" rtlCol="0" anchor="ctr">
            <a:normAutofit fontScale="92500" lnSpcReduction="10000"/>
          </a:bodyPr>
          <a:lstStyle/>
          <a:p>
            <a:pPr algn="ctr">
              <a:lnSpc>
                <a:spcPct val="90000"/>
              </a:lnSpc>
              <a:spcAft>
                <a:spcPts val="800"/>
              </a:spcAft>
            </a:pPr>
            <a:r>
              <a:rPr lang="en-US" sz="3600" b="1" dirty="0">
                <a:effectLst/>
              </a:rPr>
              <a:t>Fostering Independence and Autonomy in Student </a:t>
            </a:r>
            <a:r>
              <a:rPr lang="en-US" sz="3600" b="1" dirty="0"/>
              <a:t>S</a:t>
            </a:r>
            <a:r>
              <a:rPr lang="en-US" sz="3600" b="1" dirty="0">
                <a:effectLst/>
              </a:rPr>
              <a:t>elf and Peer </a:t>
            </a:r>
            <a:r>
              <a:rPr lang="en-US" sz="3600" b="1" dirty="0"/>
              <a:t>A</a:t>
            </a:r>
            <a:r>
              <a:rPr lang="en-US" sz="3600" b="1" dirty="0">
                <a:effectLst/>
              </a:rPr>
              <a:t>ssessment</a:t>
            </a:r>
          </a:p>
          <a:p>
            <a:pPr algn="ctr">
              <a:lnSpc>
                <a:spcPct val="90000"/>
              </a:lnSpc>
              <a:spcAft>
                <a:spcPts val="800"/>
              </a:spcAft>
            </a:pPr>
            <a:r>
              <a:rPr lang="en-US" sz="3000" b="1" dirty="0">
                <a:effectLst/>
              </a:rPr>
              <a:t>BA (Hons) Education Studies Team  </a:t>
            </a:r>
            <a:endParaRPr lang="en-US" sz="3000" dirty="0">
              <a:effectLst/>
            </a:endParaRPr>
          </a:p>
        </p:txBody>
      </p:sp>
      <p:sp>
        <p:nvSpPr>
          <p:cNvPr id="4" name="TextBox 3">
            <a:extLst>
              <a:ext uri="{FF2B5EF4-FFF2-40B4-BE49-F238E27FC236}">
                <a16:creationId xmlns:a16="http://schemas.microsoft.com/office/drawing/2014/main" id="{5CA416ED-CFE2-DE8C-CCDF-E1DAB8B7C995}"/>
              </a:ext>
            </a:extLst>
          </p:cNvPr>
          <p:cNvSpPr txBox="1"/>
          <p:nvPr/>
        </p:nvSpPr>
        <p:spPr>
          <a:xfrm>
            <a:off x="809625" y="4962524"/>
            <a:ext cx="2458212" cy="646331"/>
          </a:xfrm>
          <a:prstGeom prst="rect">
            <a:avLst/>
          </a:prstGeom>
          <a:noFill/>
        </p:spPr>
        <p:txBody>
          <a:bodyPr wrap="square" rtlCol="0">
            <a:spAutoFit/>
          </a:bodyPr>
          <a:lstStyle/>
          <a:p>
            <a:r>
              <a:rPr lang="en-GB" dirty="0"/>
              <a:t>RAISE Conference, Lincoln, 5-7 Sept 2022</a:t>
            </a:r>
          </a:p>
        </p:txBody>
      </p:sp>
    </p:spTree>
    <p:extLst>
      <p:ext uri="{BB962C8B-B14F-4D97-AF65-F5344CB8AC3E}">
        <p14:creationId xmlns:p14="http://schemas.microsoft.com/office/powerpoint/2010/main" val="419788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A37B9BC6-6F02-C63A-D3D1-A60EA49C74E1}"/>
              </a:ext>
            </a:extLst>
          </p:cNvPr>
          <p:cNvSpPr>
            <a:spLocks noGrp="1"/>
          </p:cNvSpPr>
          <p:nvPr>
            <p:ph type="title"/>
          </p:nvPr>
        </p:nvSpPr>
        <p:spPr>
          <a:xfrm>
            <a:off x="838201" y="365126"/>
            <a:ext cx="5393360" cy="732790"/>
          </a:xfrm>
        </p:spPr>
        <p:txBody>
          <a:bodyPr vert="horz" lIns="91440" tIns="45720" rIns="91440" bIns="45720" rtlCol="0">
            <a:normAutofit/>
          </a:bodyPr>
          <a:lstStyle/>
          <a:p>
            <a:r>
              <a:rPr lang="en-US" kern="1200" dirty="0">
                <a:latin typeface="+mj-lt"/>
                <a:ea typeface="+mj-ea"/>
                <a:cs typeface="+mj-cs"/>
              </a:rPr>
              <a:t>Level 5</a:t>
            </a:r>
          </a:p>
        </p:txBody>
      </p:sp>
      <p:sp>
        <p:nvSpPr>
          <p:cNvPr id="135" name="Freeform: Shape 13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Oval 13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29" name="Picture 128">
            <a:extLst>
              <a:ext uri="{FF2B5EF4-FFF2-40B4-BE49-F238E27FC236}">
                <a16:creationId xmlns:a16="http://schemas.microsoft.com/office/drawing/2014/main" id="{0742BE85-C13D-5CE2-742A-0B78075D2D2F}"/>
              </a:ext>
            </a:extLst>
          </p:cNvPr>
          <p:cNvPicPr>
            <a:picLocks noChangeAspect="1"/>
          </p:cNvPicPr>
          <p:nvPr/>
        </p:nvPicPr>
        <p:blipFill rotWithShape="1">
          <a:blip r:embed="rId2"/>
          <a:srcRect l="27973" r="529"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1" name="Freeform: Shape 14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6" name="Straight Connector 14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5" name="Freeform: Shape 14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7" name="Freeform: Shape 14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Content Placeholder 4">
            <a:extLst>
              <a:ext uri="{FF2B5EF4-FFF2-40B4-BE49-F238E27FC236}">
                <a16:creationId xmlns:a16="http://schemas.microsoft.com/office/drawing/2014/main" id="{AC6ADA8C-5648-8E10-F401-EDCEABA139F3}"/>
              </a:ext>
            </a:extLst>
          </p:cNvPr>
          <p:cNvGraphicFramePr>
            <a:graphicFrameLocks noGrp="1"/>
          </p:cNvGraphicFramePr>
          <p:nvPr>
            <p:ph idx="1"/>
            <p:extLst>
              <p:ext uri="{D42A27DB-BD31-4B8C-83A1-F6EECF244321}">
                <p14:modId xmlns:p14="http://schemas.microsoft.com/office/powerpoint/2010/main" val="2681152466"/>
              </p:ext>
            </p:extLst>
          </p:nvPr>
        </p:nvGraphicFramePr>
        <p:xfrm>
          <a:off x="508000" y="1463040"/>
          <a:ext cx="5852160" cy="5029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64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25FEE-9FBF-1AFA-74A4-5D71AB78694A}"/>
              </a:ext>
            </a:extLst>
          </p:cNvPr>
          <p:cNvSpPr>
            <a:spLocks noGrp="1"/>
          </p:cNvSpPr>
          <p:nvPr>
            <p:ph type="title"/>
          </p:nvPr>
        </p:nvSpPr>
        <p:spPr>
          <a:xfrm>
            <a:off x="1043631" y="809898"/>
            <a:ext cx="10173010" cy="1554480"/>
          </a:xfrm>
        </p:spPr>
        <p:txBody>
          <a:bodyPr anchor="ctr">
            <a:normAutofit/>
          </a:bodyPr>
          <a:lstStyle/>
          <a:p>
            <a:r>
              <a:rPr lang="en-GB" sz="4800" b="1"/>
              <a:t>Illuminations for Assessment Practice</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F3C063B8-43CB-D2D1-99EC-7418E1EDA705}"/>
              </a:ext>
            </a:extLst>
          </p:cNvPr>
          <p:cNvGraphicFramePr>
            <a:graphicFrameLocks noGrp="1"/>
          </p:cNvGraphicFramePr>
          <p:nvPr>
            <p:ph idx="1"/>
            <p:extLst>
              <p:ext uri="{D42A27DB-BD31-4B8C-83A1-F6EECF244321}">
                <p14:modId xmlns:p14="http://schemas.microsoft.com/office/powerpoint/2010/main" val="224601287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83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248BA-D444-9ADC-4BAF-1CFC381FEF38}"/>
              </a:ext>
            </a:extLst>
          </p:cNvPr>
          <p:cNvSpPr>
            <a:spLocks noGrp="1"/>
          </p:cNvSpPr>
          <p:nvPr>
            <p:ph type="title"/>
          </p:nvPr>
        </p:nvSpPr>
        <p:spPr>
          <a:xfrm>
            <a:off x="841248" y="548640"/>
            <a:ext cx="3600860" cy="5431536"/>
          </a:xfrm>
        </p:spPr>
        <p:txBody>
          <a:bodyPr>
            <a:normAutofit/>
          </a:bodyPr>
          <a:lstStyle/>
          <a:p>
            <a:r>
              <a:rPr lang="en-GB" sz="5400"/>
              <a:t>Next Steps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F48ACE-E342-BA28-E9CB-FC90E692C55D}"/>
              </a:ext>
            </a:extLst>
          </p:cNvPr>
          <p:cNvSpPr>
            <a:spLocks noGrp="1"/>
          </p:cNvSpPr>
          <p:nvPr>
            <p:ph idx="1"/>
          </p:nvPr>
        </p:nvSpPr>
        <p:spPr>
          <a:xfrm>
            <a:off x="5126418" y="552091"/>
            <a:ext cx="6224335" cy="5431536"/>
          </a:xfrm>
        </p:spPr>
        <p:txBody>
          <a:bodyPr anchor="ctr">
            <a:normAutofit/>
          </a:bodyPr>
          <a:lstStyle/>
          <a:p>
            <a:r>
              <a:rPr lang="en-GB" sz="2200" dirty="0"/>
              <a:t>Awarded UKRI funding for 2022/23</a:t>
            </a:r>
          </a:p>
          <a:p>
            <a:r>
              <a:rPr lang="en-GB" sz="2200" dirty="0"/>
              <a:t>Semester 1, 2022 focus groups and interviews for signs of increased confidence </a:t>
            </a:r>
          </a:p>
          <a:p>
            <a:r>
              <a:rPr lang="en-GB" sz="2200" dirty="0"/>
              <a:t>Work with colleagues in Warwick University to use SSA </a:t>
            </a:r>
          </a:p>
          <a:p>
            <a:r>
              <a:rPr lang="en-GB" sz="2200" dirty="0"/>
              <a:t>Adapt curriculum/assessment activity </a:t>
            </a:r>
          </a:p>
          <a:p>
            <a:r>
              <a:rPr lang="en-GB" sz="2200" dirty="0"/>
              <a:t>Build student confidence to peer assess </a:t>
            </a:r>
          </a:p>
        </p:txBody>
      </p:sp>
    </p:spTree>
    <p:extLst>
      <p:ext uri="{BB962C8B-B14F-4D97-AF65-F5344CB8AC3E}">
        <p14:creationId xmlns:p14="http://schemas.microsoft.com/office/powerpoint/2010/main" val="358002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References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84410496-5225-9CC5-A2A6-A07F26DDA243}"/>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900">
                <a:effectLst/>
              </a:rPr>
              <a:t>Dragemark Oscarson, A. (2009) Self-assessment of writing in learning English as a foreign language: a study at the upper secondary school level. Published PhD Thesis. Goteborg Studies in Educational Sciences 277. Available from: </a:t>
            </a:r>
            <a:r>
              <a:rPr lang="en-US" sz="900" u="sng">
                <a:effectLst/>
                <a:hlinkClick r:id="rId3"/>
              </a:rPr>
              <a:t>https://gupea.ub.gu.se/handle/2077/19783</a:t>
            </a:r>
            <a:r>
              <a:rPr lang="en-US" sz="900">
                <a:effectLst/>
              </a:rPr>
              <a:t> (Accessed 10 June 2009).</a:t>
            </a:r>
          </a:p>
          <a:p>
            <a:pPr indent="-228600">
              <a:lnSpc>
                <a:spcPct val="90000"/>
              </a:lnSpc>
              <a:spcAft>
                <a:spcPts val="600"/>
              </a:spcAft>
              <a:buFont typeface="Arial" panose="020B0604020202020204" pitchFamily="34" charset="0"/>
              <a:buChar char="•"/>
            </a:pPr>
            <a:r>
              <a:rPr lang="en-US" sz="900">
                <a:effectLst/>
              </a:rPr>
              <a:t>Scriven, M. (1967) The Methodology of Evaluation</a:t>
            </a:r>
            <a:r>
              <a:rPr lang="en-US" sz="900" b="1">
                <a:effectLst/>
              </a:rPr>
              <a:t>, </a:t>
            </a:r>
            <a:r>
              <a:rPr lang="en-US" sz="900">
                <a:effectLst/>
              </a:rPr>
              <a:t>in: Tyler, R., Gagne, R. and Scriven, M. (1967) </a:t>
            </a:r>
            <a:r>
              <a:rPr lang="en-US" sz="900" i="1">
                <a:effectLst/>
              </a:rPr>
              <a:t>Perspectives on Curriculum Evaluation </a:t>
            </a:r>
            <a:r>
              <a:rPr lang="en-US" sz="900">
                <a:effectLst/>
              </a:rPr>
              <a:t>(AERA Monograph Series – Curriculum Evaluation) (Chicago, Rand McNally &amp; Co.) pp39-83.</a:t>
            </a:r>
          </a:p>
          <a:p>
            <a:pPr indent="-228600">
              <a:lnSpc>
                <a:spcPct val="90000"/>
              </a:lnSpc>
              <a:spcAft>
                <a:spcPts val="600"/>
              </a:spcAft>
              <a:buFont typeface="Arial" panose="020B0604020202020204" pitchFamily="34" charset="0"/>
              <a:buChar char="•"/>
            </a:pPr>
            <a:r>
              <a:rPr lang="en-US" sz="900" u="sng">
                <a:effectLst/>
              </a:rPr>
              <a:t>Sadler, D. R. (1989). Formative assessment and the design of instructional systems. </a:t>
            </a:r>
            <a:r>
              <a:rPr lang="en-US" sz="900" i="1" u="sng">
                <a:effectLst/>
              </a:rPr>
              <a:t>Instructional Science, </a:t>
            </a:r>
            <a:r>
              <a:rPr lang="en-US" sz="900" u="sng">
                <a:effectLst/>
              </a:rPr>
              <a:t>18, 145-165.</a:t>
            </a:r>
            <a:endParaRPr lang="en-US" sz="900">
              <a:effectLst/>
            </a:endParaRPr>
          </a:p>
          <a:p>
            <a:pPr indent="-228600">
              <a:lnSpc>
                <a:spcPct val="90000"/>
              </a:lnSpc>
              <a:spcAft>
                <a:spcPts val="600"/>
              </a:spcAft>
              <a:buFont typeface="Arial" panose="020B0604020202020204" pitchFamily="34" charset="0"/>
              <a:buChar char="•"/>
            </a:pPr>
            <a:r>
              <a:rPr lang="en-US" sz="900">
                <a:effectLst/>
              </a:rPr>
              <a:t>Taras, M. and Wong, H.M. (2023) </a:t>
            </a:r>
            <a:r>
              <a:rPr lang="en-US" sz="900" i="1">
                <a:effectLst/>
              </a:rPr>
              <a:t>An Essential Guide for Teaching, Learning and Reflection at School and University</a:t>
            </a:r>
            <a:r>
              <a:rPr lang="en-US" sz="900">
                <a:effectLst/>
              </a:rPr>
              <a:t>, Routledge, ISBN 9780367691677, 216 Pages 27 B/W Illustrations</a:t>
            </a:r>
          </a:p>
          <a:p>
            <a:pPr indent="-228600">
              <a:lnSpc>
                <a:spcPct val="90000"/>
              </a:lnSpc>
              <a:spcAft>
                <a:spcPts val="600"/>
              </a:spcAft>
              <a:buFont typeface="Arial" panose="020B0604020202020204" pitchFamily="34" charset="0"/>
              <a:buChar char="•"/>
            </a:pPr>
            <a:r>
              <a:rPr lang="en-US" sz="900">
                <a:effectLst/>
              </a:rPr>
              <a:t>December 30, 2022 Forthcoming by Routledge</a:t>
            </a:r>
          </a:p>
          <a:p>
            <a:pPr indent="-228600">
              <a:lnSpc>
                <a:spcPct val="90000"/>
              </a:lnSpc>
              <a:spcAft>
                <a:spcPts val="600"/>
              </a:spcAft>
              <a:buFont typeface="Arial" panose="020B0604020202020204" pitchFamily="34" charset="0"/>
              <a:buChar char="•"/>
            </a:pPr>
            <a:r>
              <a:rPr lang="en-US" sz="900" u="sng">
                <a:effectLst/>
                <a:hlinkClick r:id="rId4"/>
              </a:rPr>
              <a:t>https://www.routledge.com/Student-Self-Assessment-An-Essential-Guide-for-Teaching-Learning-and-Reflection/Taras-Wong/p/book/9780367691677</a:t>
            </a:r>
            <a:endParaRPr lang="en-US" sz="900">
              <a:effectLst/>
            </a:endParaRPr>
          </a:p>
          <a:p>
            <a:pPr indent="-228600">
              <a:lnSpc>
                <a:spcPct val="90000"/>
              </a:lnSpc>
              <a:spcAft>
                <a:spcPts val="600"/>
              </a:spcAft>
              <a:buFont typeface="Arial" panose="020B0604020202020204" pitchFamily="34" charset="0"/>
              <a:buChar char="•"/>
            </a:pPr>
            <a:r>
              <a:rPr lang="en-US" sz="900">
                <a:effectLst/>
              </a:rPr>
              <a:t>Taras, M. (2015) Situating power potentials and dynamics of learners and tutors within self-assessment models, </a:t>
            </a:r>
            <a:r>
              <a:rPr lang="en-US" sz="900" i="1">
                <a:effectLst/>
              </a:rPr>
              <a:t>Journal of Further and Higher Education</a:t>
            </a:r>
            <a:r>
              <a:rPr lang="en-US" sz="900">
                <a:effectLst/>
              </a:rPr>
              <a:t>,39, 1-18.</a:t>
            </a:r>
          </a:p>
          <a:p>
            <a:pPr indent="-228600">
              <a:lnSpc>
                <a:spcPct val="90000"/>
              </a:lnSpc>
              <a:spcAft>
                <a:spcPts val="600"/>
              </a:spcAft>
              <a:buFont typeface="Arial" panose="020B0604020202020204" pitchFamily="34" charset="0"/>
              <a:buChar char="•"/>
            </a:pPr>
            <a:r>
              <a:rPr lang="en-US" sz="900">
                <a:effectLst/>
              </a:rPr>
              <a:t>Taras, M. (2015) Innovative pedagogical practices: Innovations in Student-centred Assessment</a:t>
            </a:r>
          </a:p>
          <a:p>
            <a:pPr indent="-228600">
              <a:lnSpc>
                <a:spcPct val="90000"/>
              </a:lnSpc>
              <a:spcAft>
                <a:spcPts val="600"/>
              </a:spcAft>
              <a:buFont typeface="Arial" panose="020B0604020202020204" pitchFamily="34" charset="0"/>
              <a:buChar char="•"/>
            </a:pPr>
            <a:r>
              <a:rPr lang="en-US" sz="900" u="sng">
                <a:effectLst/>
                <a:hlinkClick r:id="rId5"/>
              </a:rPr>
              <a:t>https://www.heacademy.ac.uk/innovations-student-centred-assessment</a:t>
            </a:r>
            <a:endParaRPr lang="en-US" sz="900">
              <a:effectLst/>
            </a:endParaRPr>
          </a:p>
          <a:p>
            <a:pPr indent="-228600">
              <a:lnSpc>
                <a:spcPct val="90000"/>
              </a:lnSpc>
              <a:spcAft>
                <a:spcPts val="600"/>
              </a:spcAft>
              <a:buFont typeface="Arial" panose="020B0604020202020204" pitchFamily="34" charset="0"/>
              <a:buChar char="•"/>
            </a:pPr>
            <a:r>
              <a:rPr lang="en-US" sz="900">
                <a:effectLst/>
              </a:rPr>
              <a:t>Taras, M. (2015) “Student self-assessment: what have we learned and what are the challenges?” RELIEVE, 21 (1). ENGLISH and SPANISH</a:t>
            </a:r>
          </a:p>
          <a:p>
            <a:pPr indent="-228600">
              <a:lnSpc>
                <a:spcPct val="90000"/>
              </a:lnSpc>
              <a:spcAft>
                <a:spcPts val="600"/>
              </a:spcAft>
              <a:buFont typeface="Arial" panose="020B0604020202020204" pitchFamily="34" charset="0"/>
              <a:buChar char="•"/>
            </a:pPr>
            <a:r>
              <a:rPr lang="en-US" sz="900">
                <a:effectLst/>
              </a:rPr>
              <a:t>Taras, M. (2012) Assessing Assessment Theories. Online Educational Research Journal </a:t>
            </a:r>
            <a:r>
              <a:rPr lang="en-US" sz="900" u="sng">
                <a:effectLst/>
                <a:hlinkClick r:id="rId6"/>
              </a:rPr>
              <a:t>http://www.oerj.org</a:t>
            </a:r>
            <a:endParaRPr lang="en-US" sz="900">
              <a:effectLst/>
            </a:endParaRPr>
          </a:p>
          <a:p>
            <a:pPr marR="689610" indent="-228600">
              <a:lnSpc>
                <a:spcPct val="90000"/>
              </a:lnSpc>
              <a:spcAft>
                <a:spcPts val="600"/>
              </a:spcAft>
              <a:buFont typeface="Arial" panose="020B0604020202020204" pitchFamily="34" charset="0"/>
              <a:buChar char="•"/>
            </a:pPr>
            <a:r>
              <a:rPr lang="en-US" sz="900">
                <a:effectLst/>
              </a:rPr>
              <a:t>Taras, M. (2010) Back to Basics: definitions and processes of assessments, Revista Práxis Educativa, 5(2) 123-130.</a:t>
            </a:r>
          </a:p>
          <a:p>
            <a:pPr indent="-228600">
              <a:lnSpc>
                <a:spcPct val="90000"/>
              </a:lnSpc>
              <a:spcAft>
                <a:spcPts val="600"/>
              </a:spcAft>
              <a:buFont typeface="Arial" panose="020B0604020202020204" pitchFamily="34" charset="0"/>
              <a:buChar char="•"/>
            </a:pPr>
            <a:r>
              <a:rPr lang="en-US" sz="900" u="sng">
                <a:effectLst/>
                <a:hlinkClick r:id="rId7"/>
              </a:rPr>
              <a:t>http://www.revistas2.uepg.br/index.php/praxiseducativa/article/view/1829/1386</a:t>
            </a:r>
            <a:endParaRPr lang="en-US" sz="900">
              <a:effectLst/>
            </a:endParaRPr>
          </a:p>
          <a:p>
            <a:pPr indent="-228600">
              <a:lnSpc>
                <a:spcPct val="90000"/>
              </a:lnSpc>
              <a:spcAft>
                <a:spcPts val="600"/>
              </a:spcAft>
              <a:buFont typeface="Arial" panose="020B0604020202020204" pitchFamily="34" charset="0"/>
              <a:buChar char="•"/>
            </a:pPr>
            <a:r>
              <a:rPr lang="en-US" sz="900">
                <a:effectLst/>
              </a:rPr>
              <a:t>Taras, M. (2005) Assessment –Summative and Formative –some theoretical reflections, British Journal of Educational Studies. 53(3), 466-478.</a:t>
            </a:r>
          </a:p>
          <a:p>
            <a:pPr indent="-228600">
              <a:lnSpc>
                <a:spcPct val="90000"/>
              </a:lnSpc>
              <a:spcAft>
                <a:spcPts val="600"/>
              </a:spcAft>
              <a:buFont typeface="Arial" panose="020B0604020202020204" pitchFamily="34" charset="0"/>
              <a:buChar char="•"/>
            </a:pPr>
            <a:r>
              <a:rPr lang="en-US" sz="900">
                <a:effectLst/>
              </a:rPr>
              <a:t>Taras, M. (2009) Summative Assessment: the Missing Link for Formative Assessment Journal of Further and Higher Education, Feb 33(1), 57–69</a:t>
            </a:r>
          </a:p>
          <a:p>
            <a:pPr indent="-228600">
              <a:lnSpc>
                <a:spcPct val="90000"/>
              </a:lnSpc>
              <a:spcAft>
                <a:spcPts val="600"/>
              </a:spcAft>
              <a:buFont typeface="Arial" panose="020B0604020202020204" pitchFamily="34" charset="0"/>
              <a:buChar char="•"/>
            </a:pPr>
            <a:r>
              <a:rPr lang="en-US" sz="900">
                <a:effectLst/>
              </a:rPr>
              <a:t>Taras, M (2003) To feedback or not to feedback in student self-assessment, </a:t>
            </a:r>
            <a:r>
              <a:rPr lang="en-US" sz="900" i="1">
                <a:effectLst/>
              </a:rPr>
              <a:t>Assessment &amp; Evaluation in Higher Education</a:t>
            </a:r>
            <a:r>
              <a:rPr lang="en-US" sz="900">
                <a:effectLst/>
              </a:rPr>
              <a:t>, 28(5), 549-565.</a:t>
            </a:r>
          </a:p>
          <a:p>
            <a:pPr marR="908685" indent="-228600">
              <a:lnSpc>
                <a:spcPct val="90000"/>
              </a:lnSpc>
              <a:spcAft>
                <a:spcPts val="600"/>
              </a:spcAft>
              <a:buFont typeface="Arial" panose="020B0604020202020204" pitchFamily="34" charset="0"/>
              <a:buChar char="•"/>
            </a:pPr>
            <a:r>
              <a:rPr lang="en-US" sz="900">
                <a:effectLst/>
              </a:rPr>
              <a:t>Taras, M (2001) The use of Tutor Feedback and Student Self-assessment in Summative Assessment Tasks: towards transparency for students and for tutors, </a:t>
            </a:r>
            <a:r>
              <a:rPr lang="en-US" sz="900" i="1">
                <a:effectLst/>
              </a:rPr>
              <a:t>Assessment &amp; Evaluation in Higher Education</a:t>
            </a:r>
            <a:r>
              <a:rPr lang="en-US" sz="900">
                <a:effectLst/>
              </a:rPr>
              <a:t>, 26(6), 606-614.</a:t>
            </a:r>
          </a:p>
          <a:p>
            <a:pPr indent="-228600">
              <a:lnSpc>
                <a:spcPct val="90000"/>
              </a:lnSpc>
              <a:spcAft>
                <a:spcPts val="600"/>
              </a:spcAft>
              <a:buFont typeface="Arial" panose="020B0604020202020204" pitchFamily="34" charset="0"/>
              <a:buChar char="•"/>
            </a:pPr>
            <a:r>
              <a:rPr lang="en-US" sz="900">
                <a:effectLst/>
              </a:rPr>
              <a:t> </a:t>
            </a:r>
          </a:p>
          <a:p>
            <a:pPr indent="-228600">
              <a:lnSpc>
                <a:spcPct val="90000"/>
              </a:lnSpc>
              <a:spcAft>
                <a:spcPts val="600"/>
              </a:spcAft>
              <a:buFont typeface="Arial" panose="020B0604020202020204" pitchFamily="34" charset="0"/>
              <a:buChar char="•"/>
            </a:pPr>
            <a:r>
              <a:rPr lang="en-US" sz="900" u="sng">
                <a:effectLst/>
                <a:hlinkClick r:id="rId8"/>
              </a:rPr>
              <a:t>https://www.sunderland.ac.uk/about/staff/teacher-training-and-education/maddalenataras/</a:t>
            </a:r>
            <a:endParaRPr lang="en-US" sz="900">
              <a:effectLst/>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61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b="1" kern="1200">
                <a:latin typeface="+mj-lt"/>
                <a:ea typeface="+mj-ea"/>
                <a:cs typeface="+mj-cs"/>
              </a:rPr>
              <a:t>Context to Research Project</a:t>
            </a:r>
          </a:p>
        </p:txBody>
      </p:sp>
      <p:sp>
        <p:nvSpPr>
          <p:cNvPr id="31" name="Rectangle 3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graphicFrame>
        <p:nvGraphicFramePr>
          <p:cNvPr id="14" name="TextBox 3">
            <a:extLst>
              <a:ext uri="{FF2B5EF4-FFF2-40B4-BE49-F238E27FC236}">
                <a16:creationId xmlns:a16="http://schemas.microsoft.com/office/drawing/2014/main" id="{576B4AF6-4EC1-ADF4-4A07-D896A8AE5287}"/>
              </a:ext>
            </a:extLst>
          </p:cNvPr>
          <p:cNvGraphicFramePr/>
          <p:nvPr>
            <p:extLst>
              <p:ext uri="{D42A27DB-BD31-4B8C-83A1-F6EECF244321}">
                <p14:modId xmlns:p14="http://schemas.microsoft.com/office/powerpoint/2010/main" val="4016812937"/>
              </p:ext>
            </p:extLst>
          </p:nvPr>
        </p:nvGraphicFramePr>
        <p:xfrm>
          <a:off x="4846319" y="457200"/>
          <a:ext cx="6888481" cy="617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57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kern="1200">
                <a:solidFill>
                  <a:schemeClr val="tx1"/>
                </a:solidFill>
                <a:latin typeface="+mj-lt"/>
                <a:ea typeface="+mj-ea"/>
                <a:cs typeface="+mj-cs"/>
              </a:rPr>
              <a:t>The ‘issue’  </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graphicFrame>
        <p:nvGraphicFramePr>
          <p:cNvPr id="24" name="TextBox 1">
            <a:extLst>
              <a:ext uri="{FF2B5EF4-FFF2-40B4-BE49-F238E27FC236}">
                <a16:creationId xmlns:a16="http://schemas.microsoft.com/office/drawing/2014/main" id="{CD2059D3-FD37-F444-F1C0-5E5FE004E5BC}"/>
              </a:ext>
            </a:extLst>
          </p:cNvPr>
          <p:cNvGraphicFramePr/>
          <p:nvPr>
            <p:extLst>
              <p:ext uri="{D42A27DB-BD31-4B8C-83A1-F6EECF244321}">
                <p14:modId xmlns:p14="http://schemas.microsoft.com/office/powerpoint/2010/main" val="25759581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0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Participatory Research Project: Aim &amp; Objectives </a:t>
            </a:r>
          </a:p>
        </p:txBody>
      </p:sp>
      <p:sp>
        <p:nvSpPr>
          <p:cNvPr id="2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6976142A-0F13-5E4E-42C8-5AAC511FE05B}"/>
              </a:ext>
            </a:extLst>
          </p:cNvPr>
          <p:cNvSpPr txBox="1"/>
          <p:nvPr/>
        </p:nvSpPr>
        <p:spPr>
          <a:xfrm>
            <a:off x="4407614" y="426958"/>
            <a:ext cx="7226222" cy="5585619"/>
          </a:xfrm>
          <a:prstGeom prst="rect">
            <a:avLst/>
          </a:prstGeom>
        </p:spPr>
        <p:txBody>
          <a:bodyPr vert="horz" lIns="91440" tIns="45720" rIns="91440" bIns="45720" rtlCol="0" anchor="ctr">
            <a:normAutofit/>
          </a:bodyPr>
          <a:lstStyle/>
          <a:p>
            <a:pPr>
              <a:lnSpc>
                <a:spcPct val="90000"/>
              </a:lnSpc>
              <a:spcAft>
                <a:spcPts val="800"/>
              </a:spcAft>
            </a:pPr>
            <a:r>
              <a:rPr lang="en-US" sz="2800" dirty="0"/>
              <a:t>To trial aspects of Taras SSA with the objectives</a:t>
            </a:r>
          </a:p>
          <a:p>
            <a:pPr>
              <a:lnSpc>
                <a:spcPct val="90000"/>
              </a:lnSpc>
              <a:spcAft>
                <a:spcPts val="800"/>
              </a:spcAft>
            </a:pPr>
            <a:endParaRPr lang="en-US" sz="2800" dirty="0"/>
          </a:p>
          <a:p>
            <a:pPr marL="800100" lvl="1" indent="-228600">
              <a:lnSpc>
                <a:spcPct val="90000"/>
              </a:lnSpc>
              <a:buFont typeface="Arial" panose="020B0604020202020204" pitchFamily="34" charset="0"/>
              <a:buChar char="•"/>
            </a:pPr>
            <a:r>
              <a:rPr lang="en-US" sz="2800" dirty="0">
                <a:effectLst/>
              </a:rPr>
              <a:t>To </a:t>
            </a:r>
            <a:r>
              <a:rPr lang="en-US" sz="2800" b="1" dirty="0">
                <a:effectLst/>
              </a:rPr>
              <a:t>co-develop </a:t>
            </a:r>
            <a:r>
              <a:rPr lang="en-US" sz="2800" dirty="0">
                <a:effectLst/>
              </a:rPr>
              <a:t>and evaluate innovative approaches to </a:t>
            </a:r>
            <a:r>
              <a:rPr lang="en-US" sz="2800" b="1" dirty="0">
                <a:effectLst/>
              </a:rPr>
              <a:t>self and peer assessment</a:t>
            </a:r>
            <a:r>
              <a:rPr lang="en-US" sz="2800" dirty="0">
                <a:effectLst/>
              </a:rPr>
              <a:t>.  </a:t>
            </a:r>
          </a:p>
          <a:p>
            <a:pPr marL="800100" lvl="1" indent="-228600">
              <a:lnSpc>
                <a:spcPct val="90000"/>
              </a:lnSpc>
              <a:buFont typeface="Arial" panose="020B0604020202020204" pitchFamily="34" charset="0"/>
              <a:buChar char="•"/>
            </a:pPr>
            <a:r>
              <a:rPr lang="en-US" sz="2800" dirty="0">
                <a:effectLst/>
              </a:rPr>
              <a:t>To develop student’s understanding of, and engagement with, the </a:t>
            </a:r>
            <a:r>
              <a:rPr lang="en-US" sz="2800" b="1" dirty="0">
                <a:effectLst/>
              </a:rPr>
              <a:t>university standards </a:t>
            </a:r>
            <a:r>
              <a:rPr lang="en-US" sz="2800" dirty="0">
                <a:effectLst/>
              </a:rPr>
              <a:t>and criteria to build their </a:t>
            </a:r>
            <a:r>
              <a:rPr lang="en-US" sz="2800" b="1" dirty="0">
                <a:effectLst/>
              </a:rPr>
              <a:t>confidence </a:t>
            </a:r>
            <a:r>
              <a:rPr lang="en-US" sz="2800" dirty="0">
                <a:effectLst/>
              </a:rPr>
              <a:t>to improve their work.</a:t>
            </a:r>
          </a:p>
          <a:p>
            <a:pPr marL="800100" lvl="1" indent="-228600">
              <a:lnSpc>
                <a:spcPct val="90000"/>
              </a:lnSpc>
              <a:buFont typeface="Arial" panose="020B0604020202020204" pitchFamily="34" charset="0"/>
              <a:buChar char="•"/>
            </a:pPr>
            <a:r>
              <a:rPr lang="en-US" sz="2800" dirty="0">
                <a:effectLst/>
              </a:rPr>
              <a:t>To develop case studies and capture the experiences of staff and students which can be relatable to other HE curriculum areas and phases of education. </a:t>
            </a:r>
          </a:p>
          <a:p>
            <a:pPr indent="-228600">
              <a:lnSpc>
                <a:spcPct val="90000"/>
              </a:lnSpc>
              <a:spcAft>
                <a:spcPts val="800"/>
              </a:spcAft>
              <a:buFont typeface="Arial" panose="020B0604020202020204" pitchFamily="34" charset="0"/>
              <a:buChar char="•"/>
            </a:pPr>
            <a:endParaRPr lang="en-US" dirty="0">
              <a:effectLst/>
            </a:endParaRPr>
          </a:p>
          <a:p>
            <a:pPr indent="-228600">
              <a:lnSpc>
                <a:spcPct val="90000"/>
              </a:lnSpc>
              <a:spcAft>
                <a:spcPts val="800"/>
              </a:spcAft>
              <a:buFont typeface="Arial" panose="020B0604020202020204" pitchFamily="34" charset="0"/>
              <a:buChar char="•"/>
            </a:pPr>
            <a:endParaRPr lang="en-US" dirty="0"/>
          </a:p>
          <a:p>
            <a:pPr indent="-228600">
              <a:lnSpc>
                <a:spcPct val="90000"/>
              </a:lnSpc>
              <a:spcAft>
                <a:spcPts val="800"/>
              </a:spcAft>
              <a:buFont typeface="Arial" panose="020B0604020202020204" pitchFamily="34" charset="0"/>
              <a:buChar char="•"/>
            </a:pPr>
            <a:endParaRPr lang="en-US" dirty="0">
              <a:effectLst/>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64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86834" y="1153572"/>
            <a:ext cx="3200400" cy="4461163"/>
          </a:xfrm>
        </p:spPr>
        <p:txBody>
          <a:bodyPr vert="horz" lIns="91440" tIns="45720" rIns="91440" bIns="45720" rtlCol="0" anchor="ctr">
            <a:normAutofit/>
          </a:bodyPr>
          <a:lstStyle/>
          <a:p>
            <a:br>
              <a:rPr lang="en-US" sz="3700" b="1" kern="1200">
                <a:solidFill>
                  <a:srgbClr val="FFFFFF"/>
                </a:solidFill>
                <a:latin typeface="+mj-lt"/>
                <a:ea typeface="+mj-ea"/>
                <a:cs typeface="+mj-cs"/>
              </a:rPr>
            </a:br>
            <a:r>
              <a:rPr lang="en-US" sz="3700" b="1" kern="1200">
                <a:solidFill>
                  <a:srgbClr val="FFFFFF"/>
                </a:solidFill>
                <a:latin typeface="+mj-lt"/>
                <a:ea typeface="+mj-ea"/>
                <a:cs typeface="+mj-cs"/>
              </a:rPr>
              <a:t>Linking (Social) constructivism and Assessment Theories</a:t>
            </a:r>
            <a:br>
              <a:rPr lang="en-US" sz="3700" kern="1200">
                <a:solidFill>
                  <a:srgbClr val="FFFFFF"/>
                </a:solidFill>
                <a:latin typeface="+mj-lt"/>
                <a:ea typeface="+mj-ea"/>
                <a:cs typeface="+mj-cs"/>
              </a:rPr>
            </a:br>
            <a:endParaRPr lang="en-US" sz="3700" b="1" kern="1200">
              <a:solidFill>
                <a:srgbClr val="FFFFFF"/>
              </a:solidFill>
              <a:latin typeface="+mj-lt"/>
              <a:ea typeface="+mj-ea"/>
              <a:cs typeface="+mj-cs"/>
            </a:endParaRPr>
          </a:p>
        </p:txBody>
      </p:sp>
      <p:sp>
        <p:nvSpPr>
          <p:cNvPr id="28"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0213888C-F7C4-C024-B53C-516BA9955163}"/>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2400" b="1" dirty="0"/>
              <a:t>Principles of pedagogy </a:t>
            </a:r>
          </a:p>
          <a:p>
            <a:pPr marL="285750" indent="-228600">
              <a:lnSpc>
                <a:spcPct val="90000"/>
              </a:lnSpc>
              <a:spcAft>
                <a:spcPts val="600"/>
              </a:spcAft>
              <a:buFont typeface="Arial" panose="020B0604020202020204" pitchFamily="34" charset="0"/>
              <a:buChar char="•"/>
            </a:pPr>
            <a:r>
              <a:rPr lang="en-US" sz="2400" dirty="0"/>
              <a:t>The learner to negotiate meaning</a:t>
            </a:r>
          </a:p>
          <a:p>
            <a:pPr marL="285750" indent="-228600">
              <a:lnSpc>
                <a:spcPct val="90000"/>
              </a:lnSpc>
              <a:spcAft>
                <a:spcPts val="600"/>
              </a:spcAft>
              <a:buFont typeface="Arial" panose="020B0604020202020204" pitchFamily="34" charset="0"/>
              <a:buChar char="•"/>
            </a:pPr>
            <a:r>
              <a:rPr lang="en-US" sz="2400" dirty="0"/>
              <a:t>Feedback is part of learning and originates in assessment</a:t>
            </a:r>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t>Assessment Theories</a:t>
            </a:r>
          </a:p>
          <a:p>
            <a:pPr marL="342900" indent="-228600">
              <a:lnSpc>
                <a:spcPct val="90000"/>
              </a:lnSpc>
              <a:spcAft>
                <a:spcPts val="600"/>
              </a:spcAft>
              <a:buFont typeface="Arial" panose="020B0604020202020204" pitchFamily="34" charset="0"/>
              <a:buChar char="•"/>
            </a:pPr>
            <a:r>
              <a:rPr lang="en-US" sz="2400" dirty="0"/>
              <a:t>Assessment Definition + distinction SA/FA (Scriven 1967)</a:t>
            </a:r>
          </a:p>
          <a:p>
            <a:pPr marL="342900" indent="-228600">
              <a:lnSpc>
                <a:spcPct val="90000"/>
              </a:lnSpc>
              <a:spcAft>
                <a:spcPts val="600"/>
              </a:spcAft>
              <a:buFont typeface="Arial" panose="020B0604020202020204" pitchFamily="34" charset="0"/>
              <a:buChar char="•"/>
            </a:pPr>
            <a:r>
              <a:rPr lang="en-US" sz="2400" dirty="0"/>
              <a:t>Theory of FA (Sadler 1989)</a:t>
            </a:r>
          </a:p>
          <a:p>
            <a:pPr marL="342900" indent="-228600">
              <a:lnSpc>
                <a:spcPct val="90000"/>
              </a:lnSpc>
              <a:spcAft>
                <a:spcPts val="600"/>
              </a:spcAft>
              <a:buFont typeface="Arial" panose="020B0604020202020204" pitchFamily="34" charset="0"/>
              <a:buChar char="•"/>
            </a:pPr>
            <a:r>
              <a:rPr lang="en-US" sz="2400" dirty="0"/>
              <a:t>Theory of FA, SA + SSA (Taras 2005, 2009, 2010, 2012, 2013, 2016)</a:t>
            </a:r>
          </a:p>
          <a:p>
            <a:pPr marL="342900"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t>SA = summative; FA = formative; SSA = student self-assessment</a:t>
            </a: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12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21792" y="1161288"/>
            <a:ext cx="3602736" cy="4526280"/>
          </a:xfrm>
        </p:spPr>
        <p:txBody>
          <a:bodyPr vert="horz" lIns="91440" tIns="45720" rIns="91440" bIns="45720" rtlCol="0" anchor="ctr">
            <a:normAutofit/>
          </a:bodyPr>
          <a:lstStyle/>
          <a:p>
            <a:br>
              <a:rPr lang="en-US" sz="4000" b="1" kern="1200">
                <a:solidFill>
                  <a:schemeClr val="tx1"/>
                </a:solidFill>
                <a:latin typeface="+mj-lt"/>
                <a:ea typeface="+mj-ea"/>
                <a:cs typeface="+mj-cs"/>
              </a:rPr>
            </a:br>
            <a:r>
              <a:rPr lang="en-US" sz="4000" b="1" kern="1200">
                <a:solidFill>
                  <a:schemeClr val="tx1"/>
                </a:solidFill>
                <a:latin typeface="+mj-lt"/>
                <a:ea typeface="+mj-ea"/>
                <a:cs typeface="+mj-cs"/>
              </a:rPr>
              <a:t>Theory of FA, SA + Self-Assessment (Taras 2005, 2016)</a:t>
            </a:r>
            <a:br>
              <a:rPr lang="en-US" sz="4000" b="1" kern="1200">
                <a:solidFill>
                  <a:schemeClr val="tx1"/>
                </a:solidFill>
                <a:latin typeface="+mj-lt"/>
                <a:ea typeface="+mj-ea"/>
                <a:cs typeface="+mj-cs"/>
              </a:rPr>
            </a:br>
            <a:endParaRPr lang="en-US" sz="4000" b="1" kern="120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Arial" panose="020B0604020202020204" pitchFamily="34" charset="0"/>
              <a:cs typeface="Arial" panose="020B0604020202020204" pitchFamily="34" charset="0"/>
            </a:endParaRPr>
          </a:p>
        </p:txBody>
      </p:sp>
      <p:graphicFrame>
        <p:nvGraphicFramePr>
          <p:cNvPr id="14" name="TextBox 1">
            <a:extLst>
              <a:ext uri="{FF2B5EF4-FFF2-40B4-BE49-F238E27FC236}">
                <a16:creationId xmlns:a16="http://schemas.microsoft.com/office/drawing/2014/main" id="{BA597260-5094-B996-7EBC-CF41FCD3E768}"/>
              </a:ext>
            </a:extLst>
          </p:cNvPr>
          <p:cNvGraphicFramePr/>
          <p:nvPr>
            <p:extLst>
              <p:ext uri="{D42A27DB-BD31-4B8C-83A1-F6EECF244321}">
                <p14:modId xmlns:p14="http://schemas.microsoft.com/office/powerpoint/2010/main" val="140670058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91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AFA4A24-518F-E2AF-4D07-F8DB66803C8E}"/>
              </a:ext>
            </a:extLst>
          </p:cNvPr>
          <p:cNvSpPr>
            <a:spLocks noGrp="1"/>
          </p:cNvSpPr>
          <p:nvPr>
            <p:ph type="title"/>
          </p:nvPr>
        </p:nvSpPr>
        <p:spPr>
          <a:xfrm>
            <a:off x="1043631" y="809898"/>
            <a:ext cx="10173010" cy="1554480"/>
          </a:xfrm>
        </p:spPr>
        <p:txBody>
          <a:bodyPr anchor="ctr">
            <a:normAutofit/>
          </a:bodyPr>
          <a:lstStyle/>
          <a:p>
            <a:r>
              <a:rPr lang="en-US" sz="3400" b="1">
                <a:latin typeface="Arial" panose="020B0604020202020204" pitchFamily="34" charset="0"/>
                <a:cs typeface="Arial" panose="020B0604020202020204" pitchFamily="34" charset="0"/>
              </a:rPr>
              <a:t>Taras’ self-assessment models with integrated peer assessment and feedback (SSA)</a:t>
            </a:r>
            <a:endParaRPr lang="en-GB" sz="3400"/>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2726FE03-D441-FFCC-74F4-FCC23C0E2FB8}"/>
              </a:ext>
            </a:extLst>
          </p:cNvPr>
          <p:cNvGraphicFramePr>
            <a:graphicFrameLocks noGrp="1"/>
          </p:cNvGraphicFramePr>
          <p:nvPr>
            <p:ph idx="1"/>
            <p:extLst>
              <p:ext uri="{D42A27DB-BD31-4B8C-83A1-F6EECF244321}">
                <p14:modId xmlns:p14="http://schemas.microsoft.com/office/powerpoint/2010/main" val="271819868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8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643278" y="906137"/>
            <a:ext cx="4518151" cy="983917"/>
          </a:xfrm>
        </p:spPr>
        <p:txBody>
          <a:bodyPr vert="horz" lIns="91440" tIns="45720" rIns="91440" bIns="45720" rtlCol="0" anchor="b">
            <a:normAutofit fontScale="90000"/>
          </a:bodyPr>
          <a:lstStyle/>
          <a:p>
            <a:r>
              <a:rPr lang="en-US" sz="3400" b="1" kern="1200" dirty="0">
                <a:solidFill>
                  <a:schemeClr val="tx1"/>
                </a:solidFill>
                <a:latin typeface="+mj-lt"/>
                <a:ea typeface="+mj-ea"/>
                <a:cs typeface="+mj-cs"/>
              </a:rPr>
              <a:t>Level 4: Understanding the Criteria before assessment </a:t>
            </a:r>
          </a:p>
        </p:txBody>
      </p:sp>
      <p:sp>
        <p:nvSpPr>
          <p:cNvPr id="4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3B102D-9506-7A63-1476-E066258400F4}"/>
              </a:ext>
            </a:extLst>
          </p:cNvPr>
          <p:cNvSpPr txBox="1"/>
          <p:nvPr/>
        </p:nvSpPr>
        <p:spPr>
          <a:xfrm>
            <a:off x="335280" y="2391156"/>
            <a:ext cx="5559550" cy="4141724"/>
          </a:xfrm>
          <a:prstGeom prst="rect">
            <a:avLst/>
          </a:prstGeom>
        </p:spPr>
        <p:txBody>
          <a:bodyPr vert="horz" lIns="91440" tIns="45720" rIns="91440" bIns="45720" rtlCol="0" anchor="t">
            <a:normAutofit fontScale="92500" lnSpcReduction="10000"/>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900" b="1" i="0" u="none" strike="noStrike" cap="none" spc="0" normalizeH="0" baseline="0" noProof="0" dirty="0">
                <a:ln>
                  <a:noFill/>
                </a:ln>
                <a:effectLst/>
                <a:uLnTx/>
                <a:uFillTx/>
              </a:rPr>
              <a:t>Process</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Student feedback and reflections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What makes up the grade?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Assignment brief and allocated grade weightings</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900" b="1" i="0" u="none" strike="noStrike" cap="none" spc="0" normalizeH="0" baseline="0" noProof="0" dirty="0">
                <a:ln>
                  <a:noFill/>
                </a:ln>
                <a:effectLst/>
                <a:uLnTx/>
                <a:uFillTx/>
              </a:rPr>
              <a:t>Data collected/</a:t>
            </a:r>
            <a:r>
              <a:rPr kumimoji="0" lang="en-US" sz="1900" b="1" i="0" u="none" strike="noStrike" cap="none" spc="0" normalizeH="0" baseline="0" noProof="0" dirty="0" err="1">
                <a:ln>
                  <a:noFill/>
                </a:ln>
                <a:effectLst/>
                <a:uLnTx/>
                <a:uFillTx/>
              </a:rPr>
              <a:t>analysed</a:t>
            </a:r>
            <a:endParaRPr kumimoji="0" lang="en-US" sz="1900" b="1"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Student and Staff feedback pre and post grade release</a:t>
            </a:r>
          </a:p>
          <a:p>
            <a:pPr marR="0" lvl="0" fontAlgn="auto">
              <a:lnSpc>
                <a:spcPct val="90000"/>
              </a:lnSpc>
              <a:spcBef>
                <a:spcPts val="0"/>
              </a:spcBef>
              <a:spcAft>
                <a:spcPts val="600"/>
              </a:spcAft>
              <a:buClrTx/>
              <a:buSzTx/>
              <a:tabLst/>
              <a:defRPr/>
            </a:pPr>
            <a:endParaRPr lang="en-US" sz="1900" dirty="0"/>
          </a:p>
          <a:p>
            <a:pPr marR="0" lvl="0" fontAlgn="auto">
              <a:lnSpc>
                <a:spcPct val="90000"/>
              </a:lnSpc>
              <a:spcBef>
                <a:spcPts val="0"/>
              </a:spcBef>
              <a:spcAft>
                <a:spcPts val="600"/>
              </a:spcAft>
              <a:buClrTx/>
              <a:buSzTx/>
              <a:tabLst/>
              <a:defRPr/>
            </a:pPr>
            <a:r>
              <a:rPr kumimoji="0" lang="en-US" sz="1900" b="1" i="0" u="none" strike="noStrike" cap="none" spc="0" normalizeH="0" baseline="0" noProof="0" dirty="0">
                <a:ln>
                  <a:noFill/>
                </a:ln>
                <a:effectLst/>
                <a:uLnTx/>
                <a:uFillTx/>
              </a:rPr>
              <a:t>Reflections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Time duration of marking</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Written feedback extensive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Type of assessment, Essay versus scientific report.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rPr>
              <a:t>Student voice.</a:t>
            </a:r>
            <a:endParaRPr kumimoji="0" lang="en-US" sz="1000" b="0" i="0" u="none" strike="noStrike" cap="none" spc="0" normalizeH="0" baseline="0" noProof="0" dirty="0">
              <a:ln>
                <a:noFill/>
              </a:ln>
              <a:effectLst/>
              <a:uLnTx/>
              <a:uFillTx/>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1072B60-D5E4-43A7-888E-A5D9A9D8D6FA}"/>
              </a:ext>
            </a:extLst>
          </p:cNvPr>
          <p:cNvGraphicFramePr>
            <a:graphicFrameLocks noGrp="1"/>
          </p:cNvGraphicFramePr>
          <p:nvPr>
            <p:extLst>
              <p:ext uri="{D42A27DB-BD31-4B8C-83A1-F6EECF244321}">
                <p14:modId xmlns:p14="http://schemas.microsoft.com/office/powerpoint/2010/main" val="596204894"/>
              </p:ext>
            </p:extLst>
          </p:nvPr>
        </p:nvGraphicFramePr>
        <p:xfrm>
          <a:off x="6005905" y="709169"/>
          <a:ext cx="5853891" cy="5122704"/>
        </p:xfrm>
        <a:graphic>
          <a:graphicData uri="http://schemas.openxmlformats.org/drawingml/2006/table">
            <a:tbl>
              <a:tblPr firstRow="1" firstCol="1" bandRow="1">
                <a:tableStyleId>{69012ECD-51FC-41F1-AA8D-1B2483CD663E}</a:tableStyleId>
              </a:tblPr>
              <a:tblGrid>
                <a:gridCol w="1044981">
                  <a:extLst>
                    <a:ext uri="{9D8B030D-6E8A-4147-A177-3AD203B41FA5}">
                      <a16:colId xmlns:a16="http://schemas.microsoft.com/office/drawing/2014/main" val="3844963240"/>
                    </a:ext>
                  </a:extLst>
                </a:gridCol>
                <a:gridCol w="3800124">
                  <a:extLst>
                    <a:ext uri="{9D8B030D-6E8A-4147-A177-3AD203B41FA5}">
                      <a16:colId xmlns:a16="http://schemas.microsoft.com/office/drawing/2014/main" val="3560533472"/>
                    </a:ext>
                  </a:extLst>
                </a:gridCol>
                <a:gridCol w="1008786">
                  <a:extLst>
                    <a:ext uri="{9D8B030D-6E8A-4147-A177-3AD203B41FA5}">
                      <a16:colId xmlns:a16="http://schemas.microsoft.com/office/drawing/2014/main" val="4270865448"/>
                    </a:ext>
                  </a:extLst>
                </a:gridCol>
              </a:tblGrid>
              <a:tr h="210523">
                <a:tc>
                  <a:txBody>
                    <a:bodyPr/>
                    <a:lstStyle/>
                    <a:p>
                      <a:pPr algn="ctr"/>
                      <a:r>
                        <a:rPr lang="en-GB" sz="1000" b="1">
                          <a:effectLst/>
                        </a:rPr>
                        <a:t>SECTION</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pPr algn="ctr"/>
                      <a:r>
                        <a:rPr lang="en-GB" sz="1000" b="1">
                          <a:effectLst/>
                        </a:rPr>
                        <a:t>CONTENT</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pPr algn="ctr"/>
                      <a:r>
                        <a:rPr lang="en-GB" sz="1000" b="1">
                          <a:effectLst/>
                        </a:rPr>
                        <a:t>WEIGHTING</a:t>
                      </a:r>
                      <a:endParaRPr lang="en-GB" sz="100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461773819"/>
                  </a:ext>
                </a:extLst>
              </a:tr>
              <a:tr h="736827">
                <a:tc>
                  <a:txBody>
                    <a:bodyPr/>
                    <a:lstStyle/>
                    <a:p>
                      <a:r>
                        <a:rPr lang="en-GB" sz="1000" b="1">
                          <a:effectLst/>
                        </a:rPr>
                        <a:t>Introduction</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Sets scene, introduction to the topic or topic area, followed by the aim of the essay.</a:t>
                      </a:r>
                    </a:p>
                    <a:p>
                      <a:r>
                        <a:rPr lang="en-GB" sz="1000">
                          <a:effectLst/>
                        </a:rPr>
                        <a:t> </a:t>
                      </a:r>
                    </a:p>
                    <a:p>
                      <a:r>
                        <a:rPr lang="en-GB" sz="1000">
                          <a:effectLst/>
                        </a:rPr>
                        <a:t> </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10%</a:t>
                      </a:r>
                    </a:p>
                    <a:p>
                      <a:r>
                        <a:rPr lang="en-GB" sz="1000">
                          <a:effectLst/>
                        </a:rPr>
                        <a:t> </a:t>
                      </a:r>
                      <a:endParaRPr lang="en-GB" sz="100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1049543868"/>
                  </a:ext>
                </a:extLst>
              </a:tr>
              <a:tr h="1263132">
                <a:tc>
                  <a:txBody>
                    <a:bodyPr/>
                    <a:lstStyle/>
                    <a:p>
                      <a:r>
                        <a:rPr lang="en-GB" sz="1000" b="1">
                          <a:effectLst/>
                        </a:rPr>
                        <a:t>Content</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dirty="0">
                          <a:effectLst/>
                        </a:rPr>
                        <a:t>Marks will be allocated for the validity of points made, generation of discussion, depth of description and appropriateness of examples used to support comments.</a:t>
                      </a:r>
                    </a:p>
                    <a:p>
                      <a:r>
                        <a:rPr lang="en-GB" sz="1000" dirty="0">
                          <a:effectLst/>
                        </a:rPr>
                        <a:t> </a:t>
                      </a:r>
                    </a:p>
                    <a:p>
                      <a:r>
                        <a:rPr lang="en-GB" sz="1000" dirty="0">
                          <a:effectLst/>
                        </a:rPr>
                        <a:t> </a:t>
                      </a:r>
                    </a:p>
                    <a:p>
                      <a:r>
                        <a:rPr lang="en-GB" sz="1000" dirty="0">
                          <a:effectLst/>
                        </a:rPr>
                        <a:t> </a:t>
                      </a:r>
                    </a:p>
                    <a:p>
                      <a:r>
                        <a:rPr lang="en-GB" sz="1000" dirty="0">
                          <a:effectLst/>
                        </a:rPr>
                        <a:t> </a:t>
                      </a:r>
                      <a:endParaRPr lang="en-GB" sz="1000" dirty="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60%</a:t>
                      </a:r>
                      <a:endParaRPr lang="en-GB" sz="100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3693563326"/>
                  </a:ext>
                </a:extLst>
              </a:tr>
              <a:tr h="912263">
                <a:tc>
                  <a:txBody>
                    <a:bodyPr/>
                    <a:lstStyle/>
                    <a:p>
                      <a:r>
                        <a:rPr lang="en-GB" sz="1000" b="1">
                          <a:effectLst/>
                        </a:rPr>
                        <a:t>Conclusion</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Sums up and states position based on arguments or statements generated.</a:t>
                      </a:r>
                    </a:p>
                    <a:p>
                      <a:r>
                        <a:rPr lang="en-GB" sz="1000">
                          <a:effectLst/>
                        </a:rPr>
                        <a:t> </a:t>
                      </a:r>
                    </a:p>
                    <a:p>
                      <a:r>
                        <a:rPr lang="en-GB" sz="1000">
                          <a:effectLst/>
                        </a:rPr>
                        <a:t> </a:t>
                      </a:r>
                    </a:p>
                    <a:p>
                      <a:r>
                        <a:rPr lang="en-GB" sz="1000">
                          <a:effectLst/>
                        </a:rPr>
                        <a:t> </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10%</a:t>
                      </a:r>
                      <a:endParaRPr lang="en-GB" sz="100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3143706994"/>
                  </a:ext>
                </a:extLst>
              </a:tr>
              <a:tr h="1263132">
                <a:tc>
                  <a:txBody>
                    <a:bodyPr/>
                    <a:lstStyle/>
                    <a:p>
                      <a:r>
                        <a:rPr lang="en-GB" sz="1000" b="1">
                          <a:effectLst/>
                        </a:rPr>
                        <a:t>Presentation</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Word processed using 1.5 or 2.0 line spacing and a clear font style. Correct spelling, use of grammar and punctuation. Fluency between paragraphs providing structure to the essay without the use of sub heading.</a:t>
                      </a:r>
                    </a:p>
                    <a:p>
                      <a:r>
                        <a:rPr lang="en-GB" sz="1000">
                          <a:effectLst/>
                        </a:rPr>
                        <a:t> </a:t>
                      </a:r>
                    </a:p>
                    <a:p>
                      <a:r>
                        <a:rPr lang="en-GB" sz="1000">
                          <a:effectLst/>
                        </a:rPr>
                        <a:t> </a:t>
                      </a:r>
                    </a:p>
                    <a:p>
                      <a:r>
                        <a:rPr lang="en-GB" sz="1000">
                          <a:effectLst/>
                        </a:rPr>
                        <a:t> </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10%</a:t>
                      </a:r>
                      <a:endParaRPr lang="en-GB" sz="100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2577978942"/>
                  </a:ext>
                </a:extLst>
              </a:tr>
              <a:tr h="736827">
                <a:tc>
                  <a:txBody>
                    <a:bodyPr/>
                    <a:lstStyle/>
                    <a:p>
                      <a:r>
                        <a:rPr lang="en-GB" sz="1000" b="1">
                          <a:effectLst/>
                        </a:rPr>
                        <a:t>References</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a:effectLst/>
                        </a:rPr>
                        <a:t>Correct use of Harvard referencing system and range of appropriate information or reference sources used.</a:t>
                      </a:r>
                    </a:p>
                    <a:p>
                      <a:r>
                        <a:rPr lang="en-GB" sz="1000">
                          <a:effectLst/>
                        </a:rPr>
                        <a:t> </a:t>
                      </a:r>
                    </a:p>
                    <a:p>
                      <a:r>
                        <a:rPr lang="en-GB" sz="1000">
                          <a:effectLst/>
                        </a:rPr>
                        <a:t> </a:t>
                      </a:r>
                      <a:endParaRPr lang="en-GB" sz="1000">
                        <a:effectLst/>
                        <a:latin typeface="Times New Roman" panose="02020603050405020304" pitchFamily="18" charset="0"/>
                        <a:ea typeface="SimSun" panose="02010600030101010101" pitchFamily="2" charset="-122"/>
                      </a:endParaRPr>
                    </a:p>
                  </a:txBody>
                  <a:tcPr marL="49668" marR="49668" marT="0" marB="0"/>
                </a:tc>
                <a:tc>
                  <a:txBody>
                    <a:bodyPr/>
                    <a:lstStyle/>
                    <a:p>
                      <a:r>
                        <a:rPr lang="en-GB" sz="1000" dirty="0">
                          <a:effectLst/>
                        </a:rPr>
                        <a:t>10%</a:t>
                      </a:r>
                      <a:endParaRPr lang="en-GB" sz="1000" dirty="0">
                        <a:effectLst/>
                        <a:latin typeface="Times New Roman" panose="02020603050405020304" pitchFamily="18" charset="0"/>
                        <a:ea typeface="SimSun" panose="02010600030101010101" pitchFamily="2" charset="-122"/>
                      </a:endParaRPr>
                    </a:p>
                  </a:txBody>
                  <a:tcPr marL="49668" marR="49668" marT="0" marB="0"/>
                </a:tc>
                <a:extLst>
                  <a:ext uri="{0D108BD9-81ED-4DB2-BD59-A6C34878D82A}">
                    <a16:rowId xmlns:a16="http://schemas.microsoft.com/office/drawing/2014/main" val="3896895555"/>
                  </a:ext>
                </a:extLst>
              </a:tr>
            </a:tbl>
          </a:graphicData>
        </a:graphic>
      </p:graphicFrame>
    </p:spTree>
    <p:extLst>
      <p:ext uri="{BB962C8B-B14F-4D97-AF65-F5344CB8AC3E}">
        <p14:creationId xmlns:p14="http://schemas.microsoft.com/office/powerpoint/2010/main" val="313402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399560" y="0"/>
            <a:ext cx="3956460" cy="5252720"/>
          </a:xfrm>
        </p:spPr>
        <p:txBody>
          <a:bodyPr vert="horz" lIns="91440" tIns="45720" rIns="91440" bIns="45720" rtlCol="0" anchor="ctr">
            <a:normAutofit/>
          </a:bodyPr>
          <a:lstStyle/>
          <a:p>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Level 5: Using criteria to negotiate ongoing performance    </a:t>
            </a:r>
          </a:p>
        </p:txBody>
      </p:sp>
      <p:sp>
        <p:nvSpPr>
          <p:cNvPr id="4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BC326D-B1AB-658C-48E7-64F5E2D5500B}"/>
              </a:ext>
            </a:extLst>
          </p:cNvPr>
          <p:cNvSpPr txBox="1"/>
          <p:nvPr/>
        </p:nvSpPr>
        <p:spPr>
          <a:xfrm>
            <a:off x="5126418" y="375920"/>
            <a:ext cx="6852222" cy="6177279"/>
          </a:xfrm>
          <a:prstGeom prst="rect">
            <a:avLst/>
          </a:prstGeom>
        </p:spPr>
        <p:txBody>
          <a:bodyPr vert="horz" lIns="91440" tIns="45720" rIns="91440" bIns="45720" rtlCol="0" anchor="ctr">
            <a:normAutofit fontScale="85000" lnSpcReduction="20000"/>
          </a:bodyPr>
          <a:lstStyle/>
          <a:p>
            <a:pPr marR="0" lvl="0" fontAlgn="auto">
              <a:lnSpc>
                <a:spcPct val="90000"/>
              </a:lnSpc>
              <a:spcBef>
                <a:spcPts val="0"/>
              </a:spcBef>
              <a:spcAft>
                <a:spcPts val="600"/>
              </a:spcAft>
              <a:buClrTx/>
              <a:buSzTx/>
              <a:tabLst/>
              <a:defRPr/>
            </a:pPr>
            <a:r>
              <a:rPr kumimoji="0" lang="en-US" sz="2300" b="1" i="0" u="sng" strike="noStrike" cap="none" spc="0" normalizeH="0" baseline="0" noProof="0" dirty="0">
                <a:ln>
                  <a:noFill/>
                </a:ln>
                <a:effectLst/>
                <a:uLnTx/>
                <a:uFillTx/>
              </a:rPr>
              <a:t>Process: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300" b="1" i="0" u="sng"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1" i="0" u="none" strike="noStrike" cap="none" spc="0" normalizeH="0" baseline="0" noProof="0" dirty="0">
                <a:ln>
                  <a:noFill/>
                </a:ln>
                <a:effectLst/>
                <a:uLnTx/>
                <a:uFillTx/>
              </a:rPr>
              <a:t>SEM 1</a:t>
            </a:r>
            <a:r>
              <a:rPr kumimoji="0" lang="en-US" sz="2300" b="0" i="0" u="none" strike="noStrike" cap="none" spc="0" normalizeH="0" baseline="0" noProof="0" dirty="0">
                <a:ln>
                  <a:noFill/>
                </a:ln>
                <a:effectLst/>
                <a:uLnTx/>
                <a:uFillTx/>
              </a:rPr>
              <a:t> - Teaching, lectures, seminars and workshops.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3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1" i="0" u="none" strike="noStrike" cap="none" spc="0" normalizeH="0" baseline="0" noProof="0" dirty="0">
                <a:ln>
                  <a:noFill/>
                </a:ln>
                <a:effectLst/>
                <a:uLnTx/>
                <a:uFillTx/>
              </a:rPr>
              <a:t>SEM 2</a:t>
            </a:r>
            <a:r>
              <a:rPr kumimoji="0" lang="en-US" sz="2300" b="0" i="0" u="none" strike="noStrike" cap="none" spc="0" normalizeH="0" baseline="0" noProof="0" dirty="0">
                <a:ln>
                  <a:noFill/>
                </a:ln>
                <a:effectLst/>
                <a:uLnTx/>
                <a:uFillTx/>
              </a:rPr>
              <a:t>  - Small group tutorials kept the momentum going.</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3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300" b="1" i="0" u="sng" strike="noStrike" cap="none" spc="0" normalizeH="0" baseline="0" noProof="0" dirty="0">
                <a:ln>
                  <a:noFill/>
                </a:ln>
                <a:effectLst/>
                <a:uLnTx/>
                <a:uFillTx/>
              </a:rPr>
              <a:t>Data:</a:t>
            </a:r>
            <a:r>
              <a:rPr kumimoji="0" lang="en-US" sz="2300" b="1"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Initial tutor reflections, product design assessment criteria, student reflection tables (SEM 1 &amp; SEM2), student action plans.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3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300" b="1" i="0" u="sng" strike="noStrike" cap="none" spc="0" normalizeH="0" baseline="0" noProof="0" dirty="0">
                <a:ln>
                  <a:noFill/>
                </a:ln>
                <a:effectLst/>
                <a:uLnTx/>
                <a:uFillTx/>
              </a:rPr>
              <a:t>Early reflections:</a:t>
            </a:r>
            <a:r>
              <a:rPr kumimoji="0" lang="en-US" sz="2300" b="0" i="0" u="none" strike="noStrike" cap="none" spc="0" normalizeH="0" baseline="0" noProof="0" dirty="0">
                <a:ln>
                  <a:noFill/>
                </a:ln>
                <a:effectLst/>
                <a:uLnTx/>
                <a:uFillTx/>
              </a:rPr>
              <a:t> </a:t>
            </a:r>
          </a:p>
          <a:p>
            <a:pPr marR="0" lvl="0" fontAlgn="auto">
              <a:lnSpc>
                <a:spcPct val="90000"/>
              </a:lnSpc>
              <a:spcBef>
                <a:spcPts val="0"/>
              </a:spcBef>
              <a:spcAft>
                <a:spcPts val="600"/>
              </a:spcAft>
              <a:buClrTx/>
              <a:buSzTx/>
              <a:tabLst/>
              <a:defRPr/>
            </a:pPr>
            <a:endParaRPr kumimoji="0" lang="en-US" sz="23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300" b="0" i="0" u="none" strike="noStrike" cap="none" spc="0" normalizeH="0" baseline="0" noProof="0" dirty="0">
                <a:ln>
                  <a:noFill/>
                </a:ln>
                <a:effectLst/>
                <a:uLnTx/>
                <a:uFillTx/>
              </a:rPr>
              <a:t>SEM 1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 Seminar/ lecture spaces were not conducive to productive peer or self assessment strategies.  </a:t>
            </a:r>
          </a:p>
          <a:p>
            <a:pPr marR="0" lvl="0" fontAlgn="auto">
              <a:lnSpc>
                <a:spcPct val="90000"/>
              </a:lnSpc>
              <a:spcBef>
                <a:spcPts val="0"/>
              </a:spcBef>
              <a:spcAft>
                <a:spcPts val="600"/>
              </a:spcAft>
              <a:buClrTx/>
              <a:buSzTx/>
              <a:tabLst/>
              <a:defRPr/>
            </a:pPr>
            <a:r>
              <a:rPr kumimoji="0" lang="en-US" sz="2300" b="0" i="0" u="none" strike="noStrike" cap="none" spc="0" normalizeH="0" baseline="0" noProof="0" dirty="0">
                <a:ln>
                  <a:noFill/>
                </a:ln>
                <a:effectLst/>
                <a:uLnTx/>
                <a:uFillTx/>
              </a:rPr>
              <a:t>SEM 2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Creative and divergent thinking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Collaborative teamwork and trust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Sharing of ideas in a ‘crit’ format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300" b="0" i="0" u="none" strike="noStrike" cap="none" spc="0" normalizeH="0" baseline="0" noProof="0" dirty="0">
                <a:ln>
                  <a:noFill/>
                </a:ln>
                <a:effectLst/>
                <a:uLnTx/>
                <a:uFillTx/>
              </a:rPr>
              <a:t>Peer support and encouragement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cap="none" spc="0" normalizeH="0" baseline="0" noProof="0" dirty="0">
              <a:ln>
                <a:noFill/>
              </a:ln>
              <a:effectLst/>
              <a:uLnTx/>
              <a:uFillTx/>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2408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87E441B725145AA248538BF37A7C2" ma:contentTypeVersion="12" ma:contentTypeDescription="Create a new document." ma:contentTypeScope="" ma:versionID="831886376255249e0da3dc49d5174d58">
  <xsd:schema xmlns:xsd="http://www.w3.org/2001/XMLSchema" xmlns:xs="http://www.w3.org/2001/XMLSchema" xmlns:p="http://schemas.microsoft.com/office/2006/metadata/properties" xmlns:ns2="9458fc06-dc12-4cae-a3ec-922cfb1e69d6" xmlns:ns3="23419e8a-8451-413e-b082-09e2fdfab0f9" targetNamespace="http://schemas.microsoft.com/office/2006/metadata/properties" ma:root="true" ma:fieldsID="6a933981f3139fd61e775fc997759af7" ns2:_="" ns3:_="">
    <xsd:import namespace="9458fc06-dc12-4cae-a3ec-922cfb1e69d6"/>
    <xsd:import namespace="23419e8a-8451-413e-b082-09e2fdfab0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8fc06-dc12-4cae-a3ec-922cfb1e6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419e8a-8451-413e-b082-09e2fdfab0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B4AA1-E957-4289-826F-E6ABA4942AF4}">
  <ds:schemaRefs>
    <ds:schemaRef ds:uri="23419e8a-8451-413e-b082-09e2fdfab0f9"/>
    <ds:schemaRef ds:uri="9458fc06-dc12-4cae-a3ec-922cfb1e69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0BFE6A-B016-4B70-BAF7-6D6209FB902A}">
  <ds:schemaRefs>
    <ds:schemaRef ds:uri="23419e8a-8451-413e-b082-09e2fdfab0f9"/>
    <ds:schemaRef ds:uri="9458fc06-dc12-4cae-a3ec-922cfb1e69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875703-66D8-46C6-80FA-37E99734E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TotalTime>
  <Words>2293</Words>
  <Application>Microsoft Office PowerPoint</Application>
  <PresentationFormat>Widescreen</PresentationFormat>
  <Paragraphs>228</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Context to Research Project</vt:lpstr>
      <vt:lpstr>The ‘issue’  </vt:lpstr>
      <vt:lpstr>Participatory Research Project: Aim &amp; Objectives </vt:lpstr>
      <vt:lpstr> Linking (Social) constructivism and Assessment Theories </vt:lpstr>
      <vt:lpstr> Theory of FA, SA + Self-Assessment (Taras 2005, 2016) </vt:lpstr>
      <vt:lpstr>Taras’ self-assessment models with integrated peer assessment and feedback (SSA)</vt:lpstr>
      <vt:lpstr>Level 4: Understanding the Criteria before assessment </vt:lpstr>
      <vt:lpstr>  Level 5: Using criteria to negotiate ongoing performance    </vt:lpstr>
      <vt:lpstr>Level 5</vt:lpstr>
      <vt:lpstr>Illuminations for Assessment Practice</vt:lpstr>
      <vt:lpstr>Next Steps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Duffy (Staff)</cp:lastModifiedBy>
  <cp:revision>96</cp:revision>
  <dcterms:created xsi:type="dcterms:W3CDTF">2018-09-20T08:33:54Z</dcterms:created>
  <dcterms:modified xsi:type="dcterms:W3CDTF">2023-05-22T11:24:25Z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0x01010076F87E441B725145AA248538BF37A7C2</vt:lpwstr>
  </property>
</Properties>
</file>